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8" r:id="rId12"/>
    <p:sldId id="269" r:id="rId13"/>
  </p:sldIdLst>
  <p:sldSz cx="18288000" cy="10287000"/>
  <p:notesSz cx="6858000" cy="9144000"/>
  <p:embeddedFontLst>
    <p:embeddedFont>
      <p:font typeface="Agrandir Bold" panose="020B0604020202020204" charset="0"/>
      <p:regular r:id="rId14"/>
    </p:embeddedFont>
    <p:embeddedFont>
      <p:font typeface="TC Milo" panose="020B0604020202020204" charset="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37" d="100"/>
          <a:sy n="37" d="100"/>
        </p:scale>
        <p:origin x="988" y="3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t="-36730" r="-68001" b="-5020"/>
            </a:stretch>
          </a:blipFill>
        </p:spPr>
        <p:txBody>
          <a:bodyPr/>
          <a:lstStyle/>
          <a:p>
            <a:endParaRPr lang="en-US" dirty="0"/>
          </a:p>
        </p:txBody>
      </p:sp>
      <p:grpSp>
        <p:nvGrpSpPr>
          <p:cNvPr id="7" name="Group 7"/>
          <p:cNvGrpSpPr/>
          <p:nvPr/>
        </p:nvGrpSpPr>
        <p:grpSpPr>
          <a:xfrm>
            <a:off x="6284536" y="6217638"/>
            <a:ext cx="5718928" cy="1200675"/>
            <a:chOff x="0" y="0"/>
            <a:chExt cx="7625237" cy="1600900"/>
          </a:xfrm>
        </p:grpSpPr>
        <p:sp>
          <p:nvSpPr>
            <p:cNvPr id="8" name="Freeform 8"/>
            <p:cNvSpPr/>
            <p:nvPr/>
          </p:nvSpPr>
          <p:spPr>
            <a:xfrm rot="5291627">
              <a:off x="1613151" y="-1518633"/>
              <a:ext cx="1455433" cy="4638166"/>
            </a:xfrm>
            <a:custGeom>
              <a:avLst/>
              <a:gdLst/>
              <a:ahLst/>
              <a:cxnLst/>
              <a:rect l="l" t="t" r="r" b="b"/>
              <a:pathLst>
                <a:path w="1455433" h="4638166">
                  <a:moveTo>
                    <a:pt x="0" y="0"/>
                  </a:moveTo>
                  <a:lnTo>
                    <a:pt x="1455433" y="0"/>
                  </a:lnTo>
                  <a:lnTo>
                    <a:pt x="1455433" y="4638166"/>
                  </a:lnTo>
                  <a:lnTo>
                    <a:pt x="0" y="46381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4036" r="-4036"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 rot="-5466966">
              <a:off x="5140880" y="-1098572"/>
              <a:ext cx="1338110" cy="3605224"/>
            </a:xfrm>
            <a:custGeom>
              <a:avLst/>
              <a:gdLst/>
              <a:ahLst/>
              <a:cxnLst/>
              <a:rect l="l" t="t" r="r" b="b"/>
              <a:pathLst>
                <a:path w="1338110" h="3605224">
                  <a:moveTo>
                    <a:pt x="0" y="0"/>
                  </a:moveTo>
                  <a:lnTo>
                    <a:pt x="1338109" y="0"/>
                  </a:lnTo>
                  <a:lnTo>
                    <a:pt x="1338109" y="3605224"/>
                  </a:lnTo>
                  <a:lnTo>
                    <a:pt x="0" y="36052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11799" r="-11799"/>
              </a:stretch>
            </a:blipFill>
          </p:spPr>
        </p:sp>
      </p:grpSp>
      <p:sp>
        <p:nvSpPr>
          <p:cNvPr id="14" name="TextBox 14"/>
          <p:cNvSpPr txBox="1"/>
          <p:nvPr/>
        </p:nvSpPr>
        <p:spPr>
          <a:xfrm>
            <a:off x="4132035" y="407503"/>
            <a:ext cx="10171641" cy="67086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77"/>
              </a:lnSpc>
            </a:pPr>
            <a:r>
              <a:rPr lang="en-US" sz="20334" dirty="0">
                <a:solidFill>
                  <a:srgbClr val="FFFFFF"/>
                </a:solidFill>
                <a:latin typeface="TC Milo"/>
              </a:rPr>
              <a:t>TUGAS AKHIR PBO</a:t>
            </a:r>
          </a:p>
          <a:p>
            <a:pPr algn="ctr">
              <a:lnSpc>
                <a:spcPts val="16877"/>
              </a:lnSpc>
            </a:pPr>
            <a:endParaRPr lang="en-US" sz="20334" dirty="0">
              <a:solidFill>
                <a:srgbClr val="FFFFFF"/>
              </a:solidFill>
              <a:latin typeface="TC Milo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-286841" y="4533256"/>
            <a:ext cx="19169577" cy="26141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064"/>
              </a:lnSpc>
            </a:pPr>
            <a:r>
              <a:rPr lang="en-US" sz="5046" dirty="0">
                <a:solidFill>
                  <a:srgbClr val="AA8E6B"/>
                </a:solidFill>
                <a:latin typeface="Agrandir Bold"/>
              </a:rPr>
              <a:t>‘’App </a:t>
            </a:r>
            <a:r>
              <a:rPr lang="en-US" sz="5046" dirty="0" err="1">
                <a:solidFill>
                  <a:srgbClr val="AA8E6B"/>
                </a:solidFill>
                <a:latin typeface="Agrandir Bold"/>
              </a:rPr>
              <a:t>Sederhana</a:t>
            </a:r>
            <a:r>
              <a:rPr lang="en-US" sz="5046" dirty="0">
                <a:solidFill>
                  <a:srgbClr val="AA8E6B"/>
                </a:solidFill>
                <a:latin typeface="Agrandir Bold"/>
              </a:rPr>
              <a:t> </a:t>
            </a:r>
            <a:r>
              <a:rPr lang="en-US" sz="5046" dirty="0" err="1">
                <a:solidFill>
                  <a:srgbClr val="AA8E6B"/>
                </a:solidFill>
                <a:latin typeface="Agrandir Bold"/>
              </a:rPr>
              <a:t>Penghitung</a:t>
            </a:r>
            <a:r>
              <a:rPr lang="en-US" sz="5046" dirty="0">
                <a:solidFill>
                  <a:srgbClr val="AA8E6B"/>
                </a:solidFill>
                <a:latin typeface="Agrandir Bold"/>
              </a:rPr>
              <a:t> Luas </a:t>
            </a:r>
            <a:r>
              <a:rPr lang="en-US" sz="5046" dirty="0" err="1">
                <a:solidFill>
                  <a:srgbClr val="AA8E6B"/>
                </a:solidFill>
                <a:latin typeface="Agrandir Bold"/>
              </a:rPr>
              <a:t>Lingkaran</a:t>
            </a:r>
            <a:r>
              <a:rPr lang="en-US" sz="5046" dirty="0">
                <a:solidFill>
                  <a:srgbClr val="AA8E6B"/>
                </a:solidFill>
                <a:latin typeface="Agrandir Bold"/>
              </a:rPr>
              <a:t>’’</a:t>
            </a:r>
          </a:p>
          <a:p>
            <a:pPr algn="ctr">
              <a:lnSpc>
                <a:spcPts val="7064"/>
              </a:lnSpc>
            </a:pPr>
            <a:r>
              <a:rPr lang="en-US" sz="3200" dirty="0" err="1">
                <a:solidFill>
                  <a:srgbClr val="AA8E6B"/>
                </a:solidFill>
                <a:latin typeface="Agrandir Bold"/>
              </a:rPr>
              <a:t>Pemrograman</a:t>
            </a:r>
            <a:r>
              <a:rPr lang="en-US" sz="3200" dirty="0">
                <a:solidFill>
                  <a:srgbClr val="AA8E6B"/>
                </a:solidFill>
                <a:latin typeface="Agrandir Bold"/>
              </a:rPr>
              <a:t> </a:t>
            </a:r>
            <a:r>
              <a:rPr lang="en-US" sz="3200" dirty="0" err="1">
                <a:solidFill>
                  <a:srgbClr val="AA8E6B"/>
                </a:solidFill>
                <a:latin typeface="Agrandir Bold"/>
              </a:rPr>
              <a:t>Berorientasi</a:t>
            </a:r>
            <a:r>
              <a:rPr lang="en-US" sz="3200" dirty="0">
                <a:solidFill>
                  <a:srgbClr val="AA8E6B"/>
                </a:solidFill>
                <a:latin typeface="Agrandir Bold"/>
              </a:rPr>
              <a:t> </a:t>
            </a:r>
            <a:r>
              <a:rPr lang="en-US" sz="3200" dirty="0" err="1">
                <a:solidFill>
                  <a:srgbClr val="AA8E6B"/>
                </a:solidFill>
                <a:latin typeface="Agrandir Bold"/>
              </a:rPr>
              <a:t>Objek</a:t>
            </a:r>
            <a:endParaRPr lang="en-US" sz="3200" dirty="0">
              <a:solidFill>
                <a:srgbClr val="AA8E6B"/>
              </a:solidFill>
              <a:latin typeface="Agrandir Bold"/>
            </a:endParaRPr>
          </a:p>
          <a:p>
            <a:pPr>
              <a:lnSpc>
                <a:spcPts val="7064"/>
              </a:lnSpc>
            </a:pPr>
            <a:r>
              <a:rPr lang="en-US" sz="2400" dirty="0">
                <a:solidFill>
                  <a:srgbClr val="AA8E6B"/>
                </a:solidFill>
                <a:latin typeface="Agrandir Bold"/>
              </a:rPr>
              <a:t>       Link </a:t>
            </a:r>
            <a:r>
              <a:rPr lang="en-US" sz="2400" dirty="0" err="1">
                <a:solidFill>
                  <a:srgbClr val="AA8E6B"/>
                </a:solidFill>
                <a:latin typeface="Agrandir Bold"/>
              </a:rPr>
              <a:t>github</a:t>
            </a:r>
            <a:r>
              <a:rPr lang="en-US" sz="2400" dirty="0">
                <a:solidFill>
                  <a:srgbClr val="AA8E6B"/>
                </a:solidFill>
                <a:latin typeface="Agrandir Bold"/>
              </a:rPr>
              <a:t>: https://github.com/2200018211/TUGAS_AKHIR_PBO_APP_SEDERHANA_PENGHITUNG_LUAS_LINGKARAN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-213602" flipV="1">
            <a:off x="-1247503" y="9693553"/>
            <a:ext cx="10900132" cy="8229600"/>
          </a:xfrm>
          <a:custGeom>
            <a:avLst/>
            <a:gdLst/>
            <a:ahLst/>
            <a:cxnLst/>
            <a:rect l="l" t="t" r="r" b="b"/>
            <a:pathLst>
              <a:path w="10900132" h="8229600">
                <a:moveTo>
                  <a:pt x="0" y="8229600"/>
                </a:moveTo>
                <a:lnTo>
                  <a:pt x="10900132" y="8229600"/>
                </a:lnTo>
                <a:lnTo>
                  <a:pt x="10900132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Freeform 4"/>
          <p:cNvSpPr/>
          <p:nvPr/>
        </p:nvSpPr>
        <p:spPr>
          <a:xfrm rot="-213602" flipV="1">
            <a:off x="5821557" y="9693553"/>
            <a:ext cx="10900132" cy="8229600"/>
          </a:xfrm>
          <a:custGeom>
            <a:avLst/>
            <a:gdLst/>
            <a:ahLst/>
            <a:cxnLst/>
            <a:rect l="l" t="t" r="r" b="b"/>
            <a:pathLst>
              <a:path w="10900132" h="8229600">
                <a:moveTo>
                  <a:pt x="0" y="8229600"/>
                </a:moveTo>
                <a:lnTo>
                  <a:pt x="10900132" y="8229600"/>
                </a:lnTo>
                <a:lnTo>
                  <a:pt x="10900132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5" name="Freeform 5"/>
          <p:cNvSpPr/>
          <p:nvPr/>
        </p:nvSpPr>
        <p:spPr>
          <a:xfrm rot="-213602" flipV="1">
            <a:off x="11295078" y="9588778"/>
            <a:ext cx="10900132" cy="8229600"/>
          </a:xfrm>
          <a:custGeom>
            <a:avLst/>
            <a:gdLst/>
            <a:ahLst/>
            <a:cxnLst/>
            <a:rect l="l" t="t" r="r" b="b"/>
            <a:pathLst>
              <a:path w="10900132" h="8229600">
                <a:moveTo>
                  <a:pt x="0" y="8229600"/>
                </a:moveTo>
                <a:lnTo>
                  <a:pt x="10900132" y="8229600"/>
                </a:lnTo>
                <a:lnTo>
                  <a:pt x="10900132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6" name="Freeform 6"/>
          <p:cNvSpPr/>
          <p:nvPr/>
        </p:nvSpPr>
        <p:spPr>
          <a:xfrm rot="5259839">
            <a:off x="8945091" y="-10440205"/>
            <a:ext cx="1831624" cy="21023306"/>
          </a:xfrm>
          <a:custGeom>
            <a:avLst/>
            <a:gdLst/>
            <a:ahLst/>
            <a:cxnLst/>
            <a:rect l="l" t="t" r="r" b="b"/>
            <a:pathLst>
              <a:path w="1831624" h="21023306">
                <a:moveTo>
                  <a:pt x="0" y="0"/>
                </a:moveTo>
                <a:lnTo>
                  <a:pt x="1831623" y="0"/>
                </a:lnTo>
                <a:lnTo>
                  <a:pt x="1831623" y="21023306"/>
                </a:lnTo>
                <a:lnTo>
                  <a:pt x="0" y="2102330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14341" r="-205361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-1492492" y="300048"/>
            <a:ext cx="8003892" cy="8053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43"/>
              </a:lnSpc>
            </a:pPr>
            <a:r>
              <a:rPr lang="en-US" sz="6799">
                <a:solidFill>
                  <a:srgbClr val="201E20"/>
                </a:solidFill>
                <a:latin typeface="TC Milo"/>
              </a:rPr>
              <a:t>LANJUTAN</a:t>
            </a:r>
          </a:p>
        </p:txBody>
      </p:sp>
      <p:sp>
        <p:nvSpPr>
          <p:cNvPr id="9" name="Freeform 6">
            <a:extLst>
              <a:ext uri="{FF2B5EF4-FFF2-40B4-BE49-F238E27FC236}">
                <a16:creationId xmlns:a16="http://schemas.microsoft.com/office/drawing/2014/main" id="{97466AC6-B1B8-6308-B1F7-51D44139743F}"/>
              </a:ext>
            </a:extLst>
          </p:cNvPr>
          <p:cNvSpPr/>
          <p:nvPr/>
        </p:nvSpPr>
        <p:spPr>
          <a:xfrm>
            <a:off x="0" y="1008259"/>
            <a:ext cx="10703387" cy="5145859"/>
          </a:xfrm>
          <a:custGeom>
            <a:avLst/>
            <a:gdLst/>
            <a:ahLst/>
            <a:cxnLst/>
            <a:rect l="l" t="t" r="r" b="b"/>
            <a:pathLst>
              <a:path w="10703387" h="5145859">
                <a:moveTo>
                  <a:pt x="0" y="0"/>
                </a:moveTo>
                <a:lnTo>
                  <a:pt x="10703386" y="0"/>
                </a:lnTo>
                <a:lnTo>
                  <a:pt x="10703386" y="5145860"/>
                </a:lnTo>
                <a:lnTo>
                  <a:pt x="0" y="514586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0" name="Freeform 6">
            <a:extLst>
              <a:ext uri="{FF2B5EF4-FFF2-40B4-BE49-F238E27FC236}">
                <a16:creationId xmlns:a16="http://schemas.microsoft.com/office/drawing/2014/main" id="{BE262E9A-54D0-76D0-8926-5E9C57BEA9C0}"/>
              </a:ext>
            </a:extLst>
          </p:cNvPr>
          <p:cNvSpPr/>
          <p:nvPr/>
        </p:nvSpPr>
        <p:spPr>
          <a:xfrm>
            <a:off x="7621056" y="4612314"/>
            <a:ext cx="10703387" cy="5128706"/>
          </a:xfrm>
          <a:custGeom>
            <a:avLst/>
            <a:gdLst/>
            <a:ahLst/>
            <a:cxnLst/>
            <a:rect l="l" t="t" r="r" b="b"/>
            <a:pathLst>
              <a:path w="10703387" h="5128706">
                <a:moveTo>
                  <a:pt x="0" y="0"/>
                </a:moveTo>
                <a:lnTo>
                  <a:pt x="10703386" y="0"/>
                </a:lnTo>
                <a:lnTo>
                  <a:pt x="10703386" y="5128706"/>
                </a:lnTo>
                <a:lnTo>
                  <a:pt x="0" y="512870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1E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68255">
            <a:off x="-1385052" y="-5843069"/>
            <a:ext cx="10900132" cy="8229600"/>
          </a:xfrm>
          <a:custGeom>
            <a:avLst/>
            <a:gdLst/>
            <a:ahLst/>
            <a:cxnLst/>
            <a:rect l="l" t="t" r="r" b="b"/>
            <a:pathLst>
              <a:path w="10900132" h="8229600">
                <a:moveTo>
                  <a:pt x="0" y="0"/>
                </a:moveTo>
                <a:lnTo>
                  <a:pt x="10900133" y="0"/>
                </a:lnTo>
                <a:lnTo>
                  <a:pt x="1090013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268255">
            <a:off x="8733378" y="-5843069"/>
            <a:ext cx="10900132" cy="8229600"/>
          </a:xfrm>
          <a:custGeom>
            <a:avLst/>
            <a:gdLst/>
            <a:ahLst/>
            <a:cxnLst/>
            <a:rect l="l" t="t" r="r" b="b"/>
            <a:pathLst>
              <a:path w="10900132" h="8229600">
                <a:moveTo>
                  <a:pt x="0" y="0"/>
                </a:moveTo>
                <a:lnTo>
                  <a:pt x="10900132" y="0"/>
                </a:lnTo>
                <a:lnTo>
                  <a:pt x="1090013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213602" flipV="1">
            <a:off x="-1247503" y="9693553"/>
            <a:ext cx="10900132" cy="8229600"/>
          </a:xfrm>
          <a:custGeom>
            <a:avLst/>
            <a:gdLst/>
            <a:ahLst/>
            <a:cxnLst/>
            <a:rect l="l" t="t" r="r" b="b"/>
            <a:pathLst>
              <a:path w="10900132" h="8229600">
                <a:moveTo>
                  <a:pt x="0" y="8229600"/>
                </a:moveTo>
                <a:lnTo>
                  <a:pt x="10900132" y="8229600"/>
                </a:lnTo>
                <a:lnTo>
                  <a:pt x="10900132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5" name="Freeform 5"/>
          <p:cNvSpPr/>
          <p:nvPr/>
        </p:nvSpPr>
        <p:spPr>
          <a:xfrm rot="-213602" flipV="1">
            <a:off x="5821557" y="9693553"/>
            <a:ext cx="10900132" cy="8229600"/>
          </a:xfrm>
          <a:custGeom>
            <a:avLst/>
            <a:gdLst/>
            <a:ahLst/>
            <a:cxnLst/>
            <a:rect l="l" t="t" r="r" b="b"/>
            <a:pathLst>
              <a:path w="10900132" h="8229600">
                <a:moveTo>
                  <a:pt x="0" y="8229600"/>
                </a:moveTo>
                <a:lnTo>
                  <a:pt x="10900132" y="8229600"/>
                </a:lnTo>
                <a:lnTo>
                  <a:pt x="10900132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6" name="Freeform 6"/>
          <p:cNvSpPr/>
          <p:nvPr/>
        </p:nvSpPr>
        <p:spPr>
          <a:xfrm rot="-213602" flipV="1">
            <a:off x="11295078" y="9588778"/>
            <a:ext cx="10900132" cy="8229600"/>
          </a:xfrm>
          <a:custGeom>
            <a:avLst/>
            <a:gdLst/>
            <a:ahLst/>
            <a:cxnLst/>
            <a:rect l="l" t="t" r="r" b="b"/>
            <a:pathLst>
              <a:path w="10900132" h="8229600">
                <a:moveTo>
                  <a:pt x="0" y="8229600"/>
                </a:moveTo>
                <a:lnTo>
                  <a:pt x="10900132" y="8229600"/>
                </a:lnTo>
                <a:lnTo>
                  <a:pt x="10900132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7" name="Freeform 7"/>
          <p:cNvSpPr/>
          <p:nvPr/>
        </p:nvSpPr>
        <p:spPr>
          <a:xfrm>
            <a:off x="2575804" y="2542621"/>
            <a:ext cx="13457222" cy="7065042"/>
          </a:xfrm>
          <a:custGeom>
            <a:avLst/>
            <a:gdLst/>
            <a:ahLst/>
            <a:cxnLst/>
            <a:rect l="l" t="t" r="r" b="b"/>
            <a:pathLst>
              <a:path w="13457222" h="7065042">
                <a:moveTo>
                  <a:pt x="0" y="0"/>
                </a:moveTo>
                <a:lnTo>
                  <a:pt x="13457222" y="0"/>
                </a:lnTo>
                <a:lnTo>
                  <a:pt x="13457222" y="7065042"/>
                </a:lnTo>
                <a:lnTo>
                  <a:pt x="0" y="706504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028700" y="579564"/>
            <a:ext cx="16551430" cy="12411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32"/>
              </a:lnSpc>
            </a:pPr>
            <a:r>
              <a:rPr lang="en-US" sz="10400">
                <a:solidFill>
                  <a:srgbClr val="201E20"/>
                </a:solidFill>
                <a:latin typeface="TC Milo"/>
              </a:rPr>
              <a:t>SCREENSHOOT TAMPILAN LUAR PROGRAM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1E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68255">
            <a:off x="-1385052" y="-5843069"/>
            <a:ext cx="10900132" cy="8229600"/>
          </a:xfrm>
          <a:custGeom>
            <a:avLst/>
            <a:gdLst/>
            <a:ahLst/>
            <a:cxnLst/>
            <a:rect l="l" t="t" r="r" b="b"/>
            <a:pathLst>
              <a:path w="10900132" h="8229600">
                <a:moveTo>
                  <a:pt x="0" y="0"/>
                </a:moveTo>
                <a:lnTo>
                  <a:pt x="10900133" y="0"/>
                </a:lnTo>
                <a:lnTo>
                  <a:pt x="1090013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268255">
            <a:off x="8733378" y="-5843069"/>
            <a:ext cx="10900132" cy="8229600"/>
          </a:xfrm>
          <a:custGeom>
            <a:avLst/>
            <a:gdLst/>
            <a:ahLst/>
            <a:cxnLst/>
            <a:rect l="l" t="t" r="r" b="b"/>
            <a:pathLst>
              <a:path w="10900132" h="8229600">
                <a:moveTo>
                  <a:pt x="0" y="0"/>
                </a:moveTo>
                <a:lnTo>
                  <a:pt x="10900132" y="0"/>
                </a:lnTo>
                <a:lnTo>
                  <a:pt x="1090013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213602" flipV="1">
            <a:off x="-1247503" y="9693553"/>
            <a:ext cx="10900132" cy="8229600"/>
          </a:xfrm>
          <a:custGeom>
            <a:avLst/>
            <a:gdLst/>
            <a:ahLst/>
            <a:cxnLst/>
            <a:rect l="l" t="t" r="r" b="b"/>
            <a:pathLst>
              <a:path w="10900132" h="8229600">
                <a:moveTo>
                  <a:pt x="0" y="8229600"/>
                </a:moveTo>
                <a:lnTo>
                  <a:pt x="10900132" y="8229600"/>
                </a:lnTo>
                <a:lnTo>
                  <a:pt x="10900132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5" name="Freeform 5"/>
          <p:cNvSpPr/>
          <p:nvPr/>
        </p:nvSpPr>
        <p:spPr>
          <a:xfrm rot="-213602" flipV="1">
            <a:off x="5821557" y="9693553"/>
            <a:ext cx="10900132" cy="8229600"/>
          </a:xfrm>
          <a:custGeom>
            <a:avLst/>
            <a:gdLst/>
            <a:ahLst/>
            <a:cxnLst/>
            <a:rect l="l" t="t" r="r" b="b"/>
            <a:pathLst>
              <a:path w="10900132" h="8229600">
                <a:moveTo>
                  <a:pt x="0" y="8229600"/>
                </a:moveTo>
                <a:lnTo>
                  <a:pt x="10900132" y="8229600"/>
                </a:lnTo>
                <a:lnTo>
                  <a:pt x="10900132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6" name="Freeform 6"/>
          <p:cNvSpPr/>
          <p:nvPr/>
        </p:nvSpPr>
        <p:spPr>
          <a:xfrm rot="-213602" flipV="1">
            <a:off x="11295078" y="9588778"/>
            <a:ext cx="10900132" cy="8229600"/>
          </a:xfrm>
          <a:custGeom>
            <a:avLst/>
            <a:gdLst/>
            <a:ahLst/>
            <a:cxnLst/>
            <a:rect l="l" t="t" r="r" b="b"/>
            <a:pathLst>
              <a:path w="10900132" h="8229600">
                <a:moveTo>
                  <a:pt x="0" y="8229600"/>
                </a:moveTo>
                <a:lnTo>
                  <a:pt x="10900132" y="8229600"/>
                </a:lnTo>
                <a:lnTo>
                  <a:pt x="10900132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7" name="Freeform 7"/>
          <p:cNvSpPr/>
          <p:nvPr/>
        </p:nvSpPr>
        <p:spPr>
          <a:xfrm>
            <a:off x="2415389" y="2798860"/>
            <a:ext cx="13457222" cy="5866508"/>
          </a:xfrm>
          <a:custGeom>
            <a:avLst/>
            <a:gdLst/>
            <a:ahLst/>
            <a:cxnLst/>
            <a:rect l="l" t="t" r="r" b="b"/>
            <a:pathLst>
              <a:path w="13457222" h="5866508">
                <a:moveTo>
                  <a:pt x="0" y="0"/>
                </a:moveTo>
                <a:lnTo>
                  <a:pt x="13457222" y="0"/>
                </a:lnTo>
                <a:lnTo>
                  <a:pt x="13457222" y="5866508"/>
                </a:lnTo>
                <a:lnTo>
                  <a:pt x="0" y="586650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028700" y="579564"/>
            <a:ext cx="16551430" cy="12411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32"/>
              </a:lnSpc>
            </a:pPr>
            <a:r>
              <a:rPr lang="en-US" sz="10400">
                <a:solidFill>
                  <a:srgbClr val="201E20"/>
                </a:solidFill>
                <a:latin typeface="TC Milo"/>
              </a:rPr>
              <a:t>HALAMAN GITHUB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3135726" y="2289200"/>
            <a:ext cx="15152274" cy="8512951"/>
          </a:xfrm>
          <a:custGeom>
            <a:avLst/>
            <a:gdLst/>
            <a:ahLst/>
            <a:cxnLst/>
            <a:rect l="l" t="t" r="r" b="b"/>
            <a:pathLst>
              <a:path w="15152274" h="8512951">
                <a:moveTo>
                  <a:pt x="0" y="0"/>
                </a:moveTo>
                <a:lnTo>
                  <a:pt x="15152274" y="0"/>
                </a:lnTo>
                <a:lnTo>
                  <a:pt x="15152274" y="8512951"/>
                </a:lnTo>
                <a:lnTo>
                  <a:pt x="0" y="85129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7000"/>
            </a:blip>
            <a:stretch>
              <a:fillRect l="-68126" t="-26853" r="-62705"/>
            </a:stretch>
          </a:blipFill>
        </p:spPr>
      </p:sp>
      <p:sp>
        <p:nvSpPr>
          <p:cNvPr id="4" name="Freeform 4"/>
          <p:cNvSpPr/>
          <p:nvPr/>
        </p:nvSpPr>
        <p:spPr>
          <a:xfrm rot="268255">
            <a:off x="-43418" y="-4645479"/>
            <a:ext cx="10900132" cy="8229600"/>
          </a:xfrm>
          <a:custGeom>
            <a:avLst/>
            <a:gdLst/>
            <a:ahLst/>
            <a:cxnLst/>
            <a:rect l="l" t="t" r="r" b="b"/>
            <a:pathLst>
              <a:path w="10900132" h="8229600">
                <a:moveTo>
                  <a:pt x="0" y="0"/>
                </a:moveTo>
                <a:lnTo>
                  <a:pt x="10900133" y="0"/>
                </a:lnTo>
                <a:lnTo>
                  <a:pt x="1090013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268255">
            <a:off x="9957833" y="-4645479"/>
            <a:ext cx="10900132" cy="8229600"/>
          </a:xfrm>
          <a:custGeom>
            <a:avLst/>
            <a:gdLst/>
            <a:ahLst/>
            <a:cxnLst/>
            <a:rect l="l" t="t" r="r" b="b"/>
            <a:pathLst>
              <a:path w="10900132" h="8229600">
                <a:moveTo>
                  <a:pt x="0" y="0"/>
                </a:moveTo>
                <a:lnTo>
                  <a:pt x="10900133" y="0"/>
                </a:lnTo>
                <a:lnTo>
                  <a:pt x="1090013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4198815" y="4238785"/>
            <a:ext cx="9697630" cy="36449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sz="4999">
                <a:solidFill>
                  <a:srgbClr val="AA8E6B"/>
                </a:solidFill>
                <a:latin typeface="Agrandir Bold"/>
              </a:rPr>
              <a:t>NAMA SAYA: M. SAMMY AIDIL</a:t>
            </a:r>
          </a:p>
          <a:p>
            <a:pPr algn="ctr">
              <a:lnSpc>
                <a:spcPts val="6999"/>
              </a:lnSpc>
            </a:pPr>
            <a:r>
              <a:rPr lang="en-US" sz="4999">
                <a:solidFill>
                  <a:srgbClr val="AA8E6B"/>
                </a:solidFill>
                <a:latin typeface="Agrandir Bold"/>
              </a:rPr>
              <a:t>NIM: 2200018211</a:t>
            </a:r>
          </a:p>
          <a:p>
            <a:pPr algn="ctr">
              <a:lnSpc>
                <a:spcPts val="6999"/>
              </a:lnSpc>
            </a:pPr>
            <a:r>
              <a:rPr lang="en-US" sz="4999">
                <a:solidFill>
                  <a:srgbClr val="AA8E6B"/>
                </a:solidFill>
                <a:latin typeface="Agrandir Bold"/>
              </a:rPr>
              <a:t>KELAS: E</a:t>
            </a:r>
          </a:p>
          <a:p>
            <a:pPr algn="ctr">
              <a:lnSpc>
                <a:spcPts val="6999"/>
              </a:lnSpc>
            </a:pPr>
            <a:r>
              <a:rPr lang="en-US" sz="4999">
                <a:solidFill>
                  <a:srgbClr val="AA8E6B"/>
                </a:solidFill>
                <a:latin typeface="Agrandir Bold"/>
              </a:rPr>
              <a:t>PRODI: INFORMATIKA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391555" y="1263076"/>
            <a:ext cx="9504890" cy="12411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32"/>
              </a:lnSpc>
            </a:pPr>
            <a:r>
              <a:rPr lang="en-US" sz="10400">
                <a:solidFill>
                  <a:srgbClr val="201E20"/>
                </a:solidFill>
                <a:latin typeface="TC Milo"/>
              </a:rPr>
              <a:t>HALLO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t="-25250" b="-25250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135726" y="2289200"/>
            <a:ext cx="15152274" cy="8512951"/>
          </a:xfrm>
          <a:custGeom>
            <a:avLst/>
            <a:gdLst/>
            <a:ahLst/>
            <a:cxnLst/>
            <a:rect l="l" t="t" r="r" b="b"/>
            <a:pathLst>
              <a:path w="15152274" h="8512951">
                <a:moveTo>
                  <a:pt x="0" y="0"/>
                </a:moveTo>
                <a:lnTo>
                  <a:pt x="15152274" y="0"/>
                </a:lnTo>
                <a:lnTo>
                  <a:pt x="15152274" y="8512951"/>
                </a:lnTo>
                <a:lnTo>
                  <a:pt x="0" y="851295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7000"/>
            </a:blip>
            <a:stretch>
              <a:fillRect l="-68126" t="-26853" r="-62705"/>
            </a:stretch>
          </a:blipFill>
        </p:spPr>
      </p:sp>
      <p:sp>
        <p:nvSpPr>
          <p:cNvPr id="4" name="Freeform 4"/>
          <p:cNvSpPr/>
          <p:nvPr/>
        </p:nvSpPr>
        <p:spPr>
          <a:xfrm rot="268255">
            <a:off x="-43418" y="-4645479"/>
            <a:ext cx="10900132" cy="8229600"/>
          </a:xfrm>
          <a:custGeom>
            <a:avLst/>
            <a:gdLst/>
            <a:ahLst/>
            <a:cxnLst/>
            <a:rect l="l" t="t" r="r" b="b"/>
            <a:pathLst>
              <a:path w="10900132" h="8229600">
                <a:moveTo>
                  <a:pt x="0" y="0"/>
                </a:moveTo>
                <a:lnTo>
                  <a:pt x="10900133" y="0"/>
                </a:lnTo>
                <a:lnTo>
                  <a:pt x="1090013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268255">
            <a:off x="9957833" y="-4645479"/>
            <a:ext cx="10900132" cy="8229600"/>
          </a:xfrm>
          <a:custGeom>
            <a:avLst/>
            <a:gdLst/>
            <a:ahLst/>
            <a:cxnLst/>
            <a:rect l="l" t="t" r="r" b="b"/>
            <a:pathLst>
              <a:path w="10900132" h="8229600">
                <a:moveTo>
                  <a:pt x="0" y="0"/>
                </a:moveTo>
                <a:lnTo>
                  <a:pt x="10900133" y="0"/>
                </a:lnTo>
                <a:lnTo>
                  <a:pt x="1090013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4198815" y="4267360"/>
            <a:ext cx="9697630" cy="6036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>
                <a:solidFill>
                  <a:srgbClr val="AA8E6B"/>
                </a:solidFill>
                <a:latin typeface="Agrandir Bold"/>
              </a:rPr>
              <a:t>Aplikasi ini adalah implementasi sederhana dalam pemrograman bahasa Java untuk menghitung luas lingkaran menggunakan GUI (Graphical User Interface) Swing, yang memungkinkan pengguna untuk menghitung luas lingkaran. </a:t>
            </a:r>
          </a:p>
          <a:p>
            <a:pPr algn="ctr">
              <a:lnSpc>
                <a:spcPts val="5880"/>
              </a:lnSpc>
            </a:pPr>
            <a:endParaRPr lang="en-US" sz="4200">
              <a:solidFill>
                <a:srgbClr val="AA8E6B"/>
              </a:solidFill>
              <a:latin typeface="Agrandir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4391555" y="1263076"/>
            <a:ext cx="9504890" cy="12411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32"/>
              </a:lnSpc>
            </a:pPr>
            <a:r>
              <a:rPr lang="en-US" sz="10400">
                <a:solidFill>
                  <a:srgbClr val="201E20"/>
                </a:solidFill>
                <a:latin typeface="TC Milo"/>
              </a:rPr>
              <a:t>DESKRIPSI APLIKASI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4933" t="-34922" r="-11583" b="-15023"/>
            </a:stretch>
          </a:blipFill>
        </p:spPr>
      </p:sp>
      <p:sp>
        <p:nvSpPr>
          <p:cNvPr id="4" name="Freeform 4"/>
          <p:cNvSpPr/>
          <p:nvPr/>
        </p:nvSpPr>
        <p:spPr>
          <a:xfrm rot="-5013322">
            <a:off x="-4322124" y="823807"/>
            <a:ext cx="11211325" cy="8464551"/>
          </a:xfrm>
          <a:custGeom>
            <a:avLst/>
            <a:gdLst/>
            <a:ahLst/>
            <a:cxnLst/>
            <a:rect l="l" t="t" r="r" b="b"/>
            <a:pathLst>
              <a:path w="11211325" h="8464551">
                <a:moveTo>
                  <a:pt x="0" y="0"/>
                </a:moveTo>
                <a:lnTo>
                  <a:pt x="11211326" y="0"/>
                </a:lnTo>
                <a:lnTo>
                  <a:pt x="11211326" y="8464551"/>
                </a:lnTo>
                <a:lnTo>
                  <a:pt x="0" y="846455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5339252">
            <a:off x="10619882" y="-1645107"/>
            <a:ext cx="2474617" cy="7296946"/>
          </a:xfrm>
          <a:custGeom>
            <a:avLst/>
            <a:gdLst/>
            <a:ahLst/>
            <a:cxnLst/>
            <a:rect l="l" t="t" r="r" b="b"/>
            <a:pathLst>
              <a:path w="2474617" h="7296946">
                <a:moveTo>
                  <a:pt x="0" y="0"/>
                </a:moveTo>
                <a:lnTo>
                  <a:pt x="2474617" y="0"/>
                </a:lnTo>
                <a:lnTo>
                  <a:pt x="2474617" y="7296946"/>
                </a:lnTo>
                <a:lnTo>
                  <a:pt x="0" y="729694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7855244" y="1044683"/>
            <a:ext cx="8003892" cy="12411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32"/>
              </a:lnSpc>
            </a:pPr>
            <a:r>
              <a:rPr lang="en-US" sz="10400">
                <a:solidFill>
                  <a:srgbClr val="FFFFFF"/>
                </a:solidFill>
                <a:latin typeface="TC Milo"/>
              </a:rPr>
              <a:t>FITUR APLIKASI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008376" y="2305315"/>
            <a:ext cx="9697630" cy="7732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06780" lvl="1" indent="-453390">
              <a:lnSpc>
                <a:spcPts val="5880"/>
              </a:lnSpc>
              <a:buFont typeface="Arial"/>
              <a:buChar char="•"/>
            </a:pPr>
            <a:r>
              <a:rPr lang="en-US" sz="4200">
                <a:solidFill>
                  <a:srgbClr val="AA8E6B"/>
                </a:solidFill>
                <a:latin typeface="Agrandir Bold"/>
              </a:rPr>
              <a:t>TOMBOL HITUNG, untuk menghitung dan mencari luas lingkarannya</a:t>
            </a:r>
          </a:p>
          <a:p>
            <a:pPr>
              <a:lnSpc>
                <a:spcPts val="5880"/>
              </a:lnSpc>
            </a:pPr>
            <a:endParaRPr lang="en-US" sz="4200">
              <a:solidFill>
                <a:srgbClr val="AA8E6B"/>
              </a:solidFill>
              <a:latin typeface="Agrandir Bold"/>
            </a:endParaRPr>
          </a:p>
          <a:p>
            <a:pPr marL="906780" lvl="1" indent="-453390">
              <a:lnSpc>
                <a:spcPts val="5880"/>
              </a:lnSpc>
              <a:buFont typeface="Arial"/>
              <a:buChar char="•"/>
            </a:pPr>
            <a:r>
              <a:rPr lang="en-US" sz="4200">
                <a:solidFill>
                  <a:srgbClr val="AA8E6B"/>
                </a:solidFill>
                <a:latin typeface="Agrandir Bold"/>
              </a:rPr>
              <a:t>TOMBOL BATAL, untuk meng-clearscrean jika pengguna salah menginputkan jari jarinya</a:t>
            </a:r>
          </a:p>
          <a:p>
            <a:pPr>
              <a:lnSpc>
                <a:spcPts val="5880"/>
              </a:lnSpc>
            </a:pPr>
            <a:endParaRPr lang="en-US" sz="4200">
              <a:solidFill>
                <a:srgbClr val="AA8E6B"/>
              </a:solidFill>
              <a:latin typeface="Agrandir Bold"/>
            </a:endParaRPr>
          </a:p>
          <a:p>
            <a:pPr marL="906780" lvl="1" indent="-453390">
              <a:lnSpc>
                <a:spcPts val="5880"/>
              </a:lnSpc>
              <a:buFont typeface="Arial"/>
              <a:buChar char="•"/>
            </a:pPr>
            <a:r>
              <a:rPr lang="en-US" sz="4200">
                <a:solidFill>
                  <a:srgbClr val="AA8E6B"/>
                </a:solidFill>
                <a:latin typeface="Agrandir Bold"/>
              </a:rPr>
              <a:t>TOMBOL KELUAR,  untuk keluar dari aplikasi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4933" t="-34922" r="-11583" b="-15023"/>
            </a:stretch>
          </a:blipFill>
        </p:spPr>
      </p:sp>
      <p:sp>
        <p:nvSpPr>
          <p:cNvPr id="4" name="Freeform 4"/>
          <p:cNvSpPr/>
          <p:nvPr/>
        </p:nvSpPr>
        <p:spPr>
          <a:xfrm rot="-5013322">
            <a:off x="-4322124" y="823807"/>
            <a:ext cx="11211325" cy="8464551"/>
          </a:xfrm>
          <a:custGeom>
            <a:avLst/>
            <a:gdLst/>
            <a:ahLst/>
            <a:cxnLst/>
            <a:rect l="l" t="t" r="r" b="b"/>
            <a:pathLst>
              <a:path w="11211325" h="8464551">
                <a:moveTo>
                  <a:pt x="0" y="0"/>
                </a:moveTo>
                <a:lnTo>
                  <a:pt x="11211326" y="0"/>
                </a:lnTo>
                <a:lnTo>
                  <a:pt x="11211326" y="8464551"/>
                </a:lnTo>
                <a:lnTo>
                  <a:pt x="0" y="846455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5339252">
            <a:off x="10619882" y="-1645107"/>
            <a:ext cx="2474617" cy="7296946"/>
          </a:xfrm>
          <a:custGeom>
            <a:avLst/>
            <a:gdLst/>
            <a:ahLst/>
            <a:cxnLst/>
            <a:rect l="l" t="t" r="r" b="b"/>
            <a:pathLst>
              <a:path w="2474617" h="7296946">
                <a:moveTo>
                  <a:pt x="0" y="0"/>
                </a:moveTo>
                <a:lnTo>
                  <a:pt x="2474617" y="0"/>
                </a:lnTo>
                <a:lnTo>
                  <a:pt x="2474617" y="7296946"/>
                </a:lnTo>
                <a:lnTo>
                  <a:pt x="0" y="729694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7855244" y="1554260"/>
            <a:ext cx="8003892" cy="12411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32"/>
              </a:lnSpc>
            </a:pPr>
            <a:r>
              <a:rPr lang="en-US" sz="10400">
                <a:solidFill>
                  <a:srgbClr val="FFFFFF"/>
                </a:solidFill>
                <a:latin typeface="TC Milo"/>
              </a:rPr>
              <a:t>ALUR KERJA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610913" y="2764155"/>
            <a:ext cx="12492555" cy="7522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>
                <a:solidFill>
                  <a:srgbClr val="AA8E6B"/>
                </a:solidFill>
                <a:latin typeface="Agrandir Bold"/>
              </a:rPr>
              <a:t>Alur Kerja program ini yaitu, pertama-tama pengguna memasukkan jari-jarinya terlebih dahulu kedalam program, lalu ketika pengguna menekan tombol hitung akan memicu program untuk menghitung dan mencari luas lingkarannya dari jari-jari yang dimasukkan pengguna tadi diawal. Setelah itu Hasil perhitungannya akan langsung ditampilkan oleh program.</a:t>
            </a:r>
          </a:p>
          <a:p>
            <a:pPr algn="ctr">
              <a:lnSpc>
                <a:spcPts val="5880"/>
              </a:lnSpc>
            </a:pPr>
            <a:endParaRPr lang="en-US" sz="4200">
              <a:solidFill>
                <a:srgbClr val="AA8E6B"/>
              </a:solidFill>
              <a:latin typeface="Agrandir Bol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t="-25250" b="-25250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135726" y="2289200"/>
            <a:ext cx="15152274" cy="8512951"/>
          </a:xfrm>
          <a:custGeom>
            <a:avLst/>
            <a:gdLst/>
            <a:ahLst/>
            <a:cxnLst/>
            <a:rect l="l" t="t" r="r" b="b"/>
            <a:pathLst>
              <a:path w="15152274" h="8512951">
                <a:moveTo>
                  <a:pt x="0" y="0"/>
                </a:moveTo>
                <a:lnTo>
                  <a:pt x="15152274" y="0"/>
                </a:lnTo>
                <a:lnTo>
                  <a:pt x="15152274" y="8512951"/>
                </a:lnTo>
                <a:lnTo>
                  <a:pt x="0" y="851295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7000"/>
            </a:blip>
            <a:stretch>
              <a:fillRect l="-68126" t="-26853" r="-62705"/>
            </a:stretch>
          </a:blipFill>
        </p:spPr>
      </p:sp>
      <p:sp>
        <p:nvSpPr>
          <p:cNvPr id="4" name="Freeform 4"/>
          <p:cNvSpPr/>
          <p:nvPr/>
        </p:nvSpPr>
        <p:spPr>
          <a:xfrm rot="268255">
            <a:off x="-43418" y="-4645479"/>
            <a:ext cx="10900132" cy="8229600"/>
          </a:xfrm>
          <a:custGeom>
            <a:avLst/>
            <a:gdLst/>
            <a:ahLst/>
            <a:cxnLst/>
            <a:rect l="l" t="t" r="r" b="b"/>
            <a:pathLst>
              <a:path w="10900132" h="8229600">
                <a:moveTo>
                  <a:pt x="0" y="0"/>
                </a:moveTo>
                <a:lnTo>
                  <a:pt x="10900133" y="0"/>
                </a:lnTo>
                <a:lnTo>
                  <a:pt x="1090013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268255">
            <a:off x="9957833" y="-4645479"/>
            <a:ext cx="10900132" cy="8229600"/>
          </a:xfrm>
          <a:custGeom>
            <a:avLst/>
            <a:gdLst/>
            <a:ahLst/>
            <a:cxnLst/>
            <a:rect l="l" t="t" r="r" b="b"/>
            <a:pathLst>
              <a:path w="10900132" h="8229600">
                <a:moveTo>
                  <a:pt x="0" y="0"/>
                </a:moveTo>
                <a:lnTo>
                  <a:pt x="10900133" y="0"/>
                </a:lnTo>
                <a:lnTo>
                  <a:pt x="1090013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4391555" y="680799"/>
            <a:ext cx="9504890" cy="23365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32"/>
              </a:lnSpc>
            </a:pPr>
            <a:r>
              <a:rPr lang="en-US" sz="10400">
                <a:solidFill>
                  <a:srgbClr val="201E20"/>
                </a:solidFill>
                <a:latin typeface="TC Milo"/>
              </a:rPr>
              <a:t>DIAGRAM CLASS / FLOWCHART</a:t>
            </a:r>
          </a:p>
        </p:txBody>
      </p:sp>
      <p:sp>
        <p:nvSpPr>
          <p:cNvPr id="9" name="Freeform 9"/>
          <p:cNvSpPr/>
          <p:nvPr/>
        </p:nvSpPr>
        <p:spPr>
          <a:xfrm>
            <a:off x="5098586" y="2990132"/>
            <a:ext cx="9210312" cy="6585965"/>
          </a:xfrm>
          <a:custGeom>
            <a:avLst/>
            <a:gdLst/>
            <a:ahLst/>
            <a:cxnLst/>
            <a:rect l="l" t="t" r="r" b="b"/>
            <a:pathLst>
              <a:path w="9210312" h="6585965">
                <a:moveTo>
                  <a:pt x="0" y="0"/>
                </a:moveTo>
                <a:lnTo>
                  <a:pt x="9210311" y="0"/>
                </a:lnTo>
                <a:lnTo>
                  <a:pt x="9210311" y="6585965"/>
                </a:lnTo>
                <a:lnTo>
                  <a:pt x="0" y="658596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633" t="-2555" b="-2555"/>
            </a:stretch>
          </a:blipFill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t="-25250" b="-25250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135726" y="2289200"/>
            <a:ext cx="15152274" cy="8512951"/>
          </a:xfrm>
          <a:custGeom>
            <a:avLst/>
            <a:gdLst/>
            <a:ahLst/>
            <a:cxnLst/>
            <a:rect l="l" t="t" r="r" b="b"/>
            <a:pathLst>
              <a:path w="15152274" h="8512951">
                <a:moveTo>
                  <a:pt x="0" y="0"/>
                </a:moveTo>
                <a:lnTo>
                  <a:pt x="15152274" y="0"/>
                </a:lnTo>
                <a:lnTo>
                  <a:pt x="15152274" y="8512951"/>
                </a:lnTo>
                <a:lnTo>
                  <a:pt x="0" y="851295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7000"/>
            </a:blip>
            <a:stretch>
              <a:fillRect l="-68126" t="-26853" r="-62705"/>
            </a:stretch>
          </a:blipFill>
        </p:spPr>
      </p:sp>
      <p:sp>
        <p:nvSpPr>
          <p:cNvPr id="4" name="Freeform 4"/>
          <p:cNvSpPr/>
          <p:nvPr/>
        </p:nvSpPr>
        <p:spPr>
          <a:xfrm rot="268255">
            <a:off x="-43418" y="-4645479"/>
            <a:ext cx="10900132" cy="8229600"/>
          </a:xfrm>
          <a:custGeom>
            <a:avLst/>
            <a:gdLst/>
            <a:ahLst/>
            <a:cxnLst/>
            <a:rect l="l" t="t" r="r" b="b"/>
            <a:pathLst>
              <a:path w="10900132" h="8229600">
                <a:moveTo>
                  <a:pt x="0" y="0"/>
                </a:moveTo>
                <a:lnTo>
                  <a:pt x="10900133" y="0"/>
                </a:lnTo>
                <a:lnTo>
                  <a:pt x="1090013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268255">
            <a:off x="9957833" y="-4645479"/>
            <a:ext cx="10900132" cy="8229600"/>
          </a:xfrm>
          <a:custGeom>
            <a:avLst/>
            <a:gdLst/>
            <a:ahLst/>
            <a:cxnLst/>
            <a:rect l="l" t="t" r="r" b="b"/>
            <a:pathLst>
              <a:path w="10900132" h="8229600">
                <a:moveTo>
                  <a:pt x="0" y="0"/>
                </a:moveTo>
                <a:lnTo>
                  <a:pt x="10900133" y="0"/>
                </a:lnTo>
                <a:lnTo>
                  <a:pt x="1090013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4102854" y="3996450"/>
            <a:ext cx="10121111" cy="5261850"/>
          </a:xfrm>
          <a:custGeom>
            <a:avLst/>
            <a:gdLst/>
            <a:ahLst/>
            <a:cxnLst/>
            <a:rect l="l" t="t" r="r" b="b"/>
            <a:pathLst>
              <a:path w="10121111" h="5261850">
                <a:moveTo>
                  <a:pt x="0" y="0"/>
                </a:moveTo>
                <a:lnTo>
                  <a:pt x="10121111" y="0"/>
                </a:lnTo>
                <a:lnTo>
                  <a:pt x="10121111" y="5261850"/>
                </a:lnTo>
                <a:lnTo>
                  <a:pt x="0" y="526185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3068" t="-6597" r="-2684"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4391555" y="680799"/>
            <a:ext cx="9504890" cy="23365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32"/>
              </a:lnSpc>
            </a:pPr>
            <a:r>
              <a:rPr lang="en-US" sz="10400">
                <a:solidFill>
                  <a:srgbClr val="201E20"/>
                </a:solidFill>
                <a:latin typeface="TC Milo"/>
              </a:rPr>
              <a:t>RANCANGAN ANTARMUKA UI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9479494">
            <a:off x="-1261156" y="-3051836"/>
            <a:ext cx="20810311" cy="16390673"/>
          </a:xfrm>
          <a:custGeom>
            <a:avLst/>
            <a:gdLst/>
            <a:ahLst/>
            <a:cxnLst/>
            <a:rect l="l" t="t" r="r" b="b"/>
            <a:pathLst>
              <a:path w="20810311" h="16390673">
                <a:moveTo>
                  <a:pt x="16955331" y="16390672"/>
                </a:moveTo>
                <a:lnTo>
                  <a:pt x="0" y="9537373"/>
                </a:lnTo>
                <a:lnTo>
                  <a:pt x="3854981" y="0"/>
                </a:lnTo>
                <a:lnTo>
                  <a:pt x="20810312" y="6853299"/>
                </a:lnTo>
                <a:lnTo>
                  <a:pt x="16955331" y="16390672"/>
                </a:lnTo>
                <a:close/>
              </a:path>
            </a:pathLst>
          </a:custGeom>
          <a:blipFill>
            <a:blip r:embed="rId2"/>
            <a:stretch>
              <a:fillRect l="-33967" t="-57690" r="-52333"/>
            </a:stretch>
          </a:blipFill>
        </p:spPr>
      </p:sp>
      <p:sp>
        <p:nvSpPr>
          <p:cNvPr id="3" name="Freeform 3"/>
          <p:cNvSpPr/>
          <p:nvPr/>
        </p:nvSpPr>
        <p:spPr>
          <a:xfrm rot="5259839">
            <a:off x="8228187" y="-1863654"/>
            <a:ext cx="1831624" cy="6396223"/>
          </a:xfrm>
          <a:custGeom>
            <a:avLst/>
            <a:gdLst/>
            <a:ahLst/>
            <a:cxnLst/>
            <a:rect l="l" t="t" r="r" b="b"/>
            <a:pathLst>
              <a:path w="1831624" h="6396223">
                <a:moveTo>
                  <a:pt x="0" y="0"/>
                </a:moveTo>
                <a:lnTo>
                  <a:pt x="1831624" y="0"/>
                </a:lnTo>
                <a:lnTo>
                  <a:pt x="1831624" y="6396223"/>
                </a:lnTo>
                <a:lnTo>
                  <a:pt x="0" y="639622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27692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679343" y="3047102"/>
            <a:ext cx="18967343" cy="9553910"/>
          </a:xfrm>
          <a:custGeom>
            <a:avLst/>
            <a:gdLst/>
            <a:ahLst/>
            <a:cxnLst/>
            <a:rect l="l" t="t" r="r" b="b"/>
            <a:pathLst>
              <a:path w="18967343" h="9553910">
                <a:moveTo>
                  <a:pt x="0" y="0"/>
                </a:moveTo>
                <a:lnTo>
                  <a:pt x="18967343" y="0"/>
                </a:lnTo>
                <a:lnTo>
                  <a:pt x="18967343" y="9553910"/>
                </a:lnTo>
                <a:lnTo>
                  <a:pt x="0" y="955391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1571" r="-31571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0886" y="2620950"/>
            <a:ext cx="18277114" cy="72739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824"/>
              </a:lnSpc>
            </a:pPr>
            <a:r>
              <a:rPr lang="en-US" sz="2499" dirty="0" err="1">
                <a:solidFill>
                  <a:srgbClr val="AA8E6B"/>
                </a:solidFill>
                <a:latin typeface="Agrandir Bold"/>
              </a:rPr>
              <a:t>Rancangan</a:t>
            </a:r>
            <a:r>
              <a:rPr lang="en-US" sz="2499" dirty="0">
                <a:solidFill>
                  <a:srgbClr val="AA8E6B"/>
                </a:solidFill>
                <a:latin typeface="Agrandir Bold"/>
              </a:rPr>
              <a:t> </a:t>
            </a:r>
            <a:r>
              <a:rPr lang="en-US" sz="2499" dirty="0" err="1">
                <a:solidFill>
                  <a:srgbClr val="AA8E6B"/>
                </a:solidFill>
                <a:latin typeface="Agrandir Bold"/>
              </a:rPr>
              <a:t>antarmuka</a:t>
            </a:r>
            <a:r>
              <a:rPr lang="en-US" sz="2499" dirty="0">
                <a:solidFill>
                  <a:srgbClr val="AA8E6B"/>
                </a:solidFill>
                <a:latin typeface="Agrandir Bold"/>
              </a:rPr>
              <a:t> UI </a:t>
            </a:r>
            <a:r>
              <a:rPr lang="en-US" sz="2499" dirty="0" err="1">
                <a:solidFill>
                  <a:srgbClr val="AA8E6B"/>
                </a:solidFill>
                <a:latin typeface="Agrandir Bold"/>
              </a:rPr>
              <a:t>kodenya</a:t>
            </a:r>
            <a:r>
              <a:rPr lang="en-US" sz="2499" dirty="0">
                <a:solidFill>
                  <a:srgbClr val="AA8E6B"/>
                </a:solidFill>
                <a:latin typeface="Agrandir Bold"/>
              </a:rPr>
              <a:t> </a:t>
            </a:r>
            <a:r>
              <a:rPr lang="en-US" sz="2499" dirty="0" err="1">
                <a:solidFill>
                  <a:srgbClr val="AA8E6B"/>
                </a:solidFill>
                <a:latin typeface="Agrandir Bold"/>
              </a:rPr>
              <a:t>menggunakan</a:t>
            </a:r>
            <a:r>
              <a:rPr lang="en-US" sz="2499" dirty="0">
                <a:solidFill>
                  <a:srgbClr val="AA8E6B"/>
                </a:solidFill>
                <a:latin typeface="Agrandir Bold"/>
              </a:rPr>
              <a:t> Java Swing, dan </a:t>
            </a:r>
            <a:r>
              <a:rPr lang="en-US" sz="2499" dirty="0" err="1">
                <a:solidFill>
                  <a:srgbClr val="AA8E6B"/>
                </a:solidFill>
                <a:latin typeface="Agrandir Bold"/>
              </a:rPr>
              <a:t>terdiri</a:t>
            </a:r>
            <a:r>
              <a:rPr lang="en-US" sz="2499" dirty="0">
                <a:solidFill>
                  <a:srgbClr val="AA8E6B"/>
                </a:solidFill>
                <a:latin typeface="Agrandir Bold"/>
              </a:rPr>
              <a:t> </a:t>
            </a:r>
            <a:r>
              <a:rPr lang="en-US" sz="2499" dirty="0" err="1">
                <a:solidFill>
                  <a:srgbClr val="AA8E6B"/>
                </a:solidFill>
                <a:latin typeface="Agrandir Bold"/>
              </a:rPr>
              <a:t>dari</a:t>
            </a:r>
            <a:r>
              <a:rPr lang="en-US" sz="2499" dirty="0">
                <a:solidFill>
                  <a:srgbClr val="AA8E6B"/>
                </a:solidFill>
                <a:latin typeface="Agrandir Bold"/>
              </a:rPr>
              <a:t> </a:t>
            </a:r>
            <a:r>
              <a:rPr lang="en-US" sz="2499" dirty="0" err="1">
                <a:solidFill>
                  <a:srgbClr val="AA8E6B"/>
                </a:solidFill>
                <a:latin typeface="Agrandir Bold"/>
              </a:rPr>
              <a:t>komponen-komponen</a:t>
            </a:r>
            <a:r>
              <a:rPr lang="en-US" sz="2499" dirty="0">
                <a:solidFill>
                  <a:srgbClr val="AA8E6B"/>
                </a:solidFill>
                <a:latin typeface="Agrandir Bold"/>
              </a:rPr>
              <a:t> GUI </a:t>
            </a:r>
            <a:r>
              <a:rPr lang="en-US" sz="2499" dirty="0" err="1">
                <a:solidFill>
                  <a:srgbClr val="AA8E6B"/>
                </a:solidFill>
                <a:latin typeface="Agrandir Bold"/>
              </a:rPr>
              <a:t>berikut</a:t>
            </a:r>
            <a:r>
              <a:rPr lang="en-US" sz="2499" dirty="0">
                <a:solidFill>
                  <a:srgbClr val="AA8E6B"/>
                </a:solidFill>
                <a:latin typeface="Agrandir Bold"/>
              </a:rPr>
              <a:t>:</a:t>
            </a:r>
          </a:p>
          <a:p>
            <a:pPr algn="just">
              <a:lnSpc>
                <a:spcPts val="3824"/>
              </a:lnSpc>
            </a:pPr>
            <a:r>
              <a:rPr lang="en-US" sz="2499" dirty="0">
                <a:solidFill>
                  <a:srgbClr val="AA8E6B"/>
                </a:solidFill>
                <a:latin typeface="Agrandir Bold"/>
              </a:rPr>
              <a:t>1.    </a:t>
            </a:r>
            <a:r>
              <a:rPr lang="en-US" sz="2499" dirty="0" err="1">
                <a:solidFill>
                  <a:srgbClr val="AA8E6B"/>
                </a:solidFill>
                <a:latin typeface="Agrandir Bold"/>
              </a:rPr>
              <a:t>JFrame</a:t>
            </a:r>
            <a:r>
              <a:rPr lang="en-US" sz="2499" dirty="0">
                <a:solidFill>
                  <a:srgbClr val="AA8E6B"/>
                </a:solidFill>
                <a:latin typeface="Agrandir Bold"/>
              </a:rPr>
              <a:t>: </a:t>
            </a:r>
            <a:r>
              <a:rPr lang="en-US" sz="2499" dirty="0" err="1">
                <a:solidFill>
                  <a:srgbClr val="AA8E6B"/>
                </a:solidFill>
                <a:latin typeface="Agrandir Bold"/>
              </a:rPr>
              <a:t>Mewakili</a:t>
            </a:r>
            <a:r>
              <a:rPr lang="en-US" sz="2499" dirty="0">
                <a:solidFill>
                  <a:srgbClr val="AA8E6B"/>
                </a:solidFill>
                <a:latin typeface="Agrandir Bold"/>
              </a:rPr>
              <a:t> frame </a:t>
            </a:r>
            <a:r>
              <a:rPr lang="en-US" sz="2499" dirty="0" err="1">
                <a:solidFill>
                  <a:srgbClr val="AA8E6B"/>
                </a:solidFill>
                <a:latin typeface="Agrandir Bold"/>
              </a:rPr>
              <a:t>utama</a:t>
            </a:r>
            <a:r>
              <a:rPr lang="en-US" sz="2499" dirty="0">
                <a:solidFill>
                  <a:srgbClr val="AA8E6B"/>
                </a:solidFill>
                <a:latin typeface="Agrandir Bold"/>
              </a:rPr>
              <a:t> </a:t>
            </a:r>
            <a:r>
              <a:rPr lang="en-US" sz="2499" dirty="0" err="1">
                <a:solidFill>
                  <a:srgbClr val="AA8E6B"/>
                </a:solidFill>
                <a:latin typeface="Agrandir Bold"/>
              </a:rPr>
              <a:t>aplikasi</a:t>
            </a:r>
            <a:r>
              <a:rPr lang="en-US" sz="2499" dirty="0">
                <a:solidFill>
                  <a:srgbClr val="AA8E6B"/>
                </a:solidFill>
                <a:latin typeface="Agrandir Bold"/>
              </a:rPr>
              <a:t> </a:t>
            </a:r>
            <a:r>
              <a:rPr lang="en-US" sz="2499" dirty="0" err="1">
                <a:solidFill>
                  <a:srgbClr val="AA8E6B"/>
                </a:solidFill>
                <a:latin typeface="Agrandir Bold"/>
              </a:rPr>
              <a:t>dengan</a:t>
            </a:r>
            <a:r>
              <a:rPr lang="en-US" sz="2499" dirty="0">
                <a:solidFill>
                  <a:srgbClr val="AA8E6B"/>
                </a:solidFill>
                <a:latin typeface="Agrandir Bold"/>
              </a:rPr>
              <a:t> </a:t>
            </a:r>
            <a:r>
              <a:rPr lang="en-US" sz="2499" dirty="0" err="1">
                <a:solidFill>
                  <a:srgbClr val="AA8E6B"/>
                </a:solidFill>
                <a:latin typeface="Agrandir Bold"/>
              </a:rPr>
              <a:t>judul</a:t>
            </a:r>
            <a:r>
              <a:rPr lang="en-US" sz="2499" dirty="0">
                <a:solidFill>
                  <a:srgbClr val="AA8E6B"/>
                </a:solidFill>
                <a:latin typeface="Agrandir Bold"/>
              </a:rPr>
              <a:t> "</a:t>
            </a:r>
            <a:r>
              <a:rPr lang="en-US" sz="2499" dirty="0" err="1">
                <a:solidFill>
                  <a:srgbClr val="AA8E6B"/>
                </a:solidFill>
                <a:latin typeface="Agrandir Bold"/>
              </a:rPr>
              <a:t>Hitung</a:t>
            </a:r>
            <a:r>
              <a:rPr lang="en-US" sz="2499" dirty="0">
                <a:solidFill>
                  <a:srgbClr val="AA8E6B"/>
                </a:solidFill>
                <a:latin typeface="Agrandir Bold"/>
              </a:rPr>
              <a:t> Luas </a:t>
            </a:r>
            <a:r>
              <a:rPr lang="en-US" sz="2499" dirty="0" err="1">
                <a:solidFill>
                  <a:srgbClr val="AA8E6B"/>
                </a:solidFill>
                <a:latin typeface="Agrandir Bold"/>
              </a:rPr>
              <a:t>Lingkaran</a:t>
            </a:r>
            <a:r>
              <a:rPr lang="en-US" sz="2499" dirty="0">
                <a:solidFill>
                  <a:srgbClr val="AA8E6B"/>
                </a:solidFill>
                <a:latin typeface="Agrandir Bold"/>
              </a:rPr>
              <a:t>".</a:t>
            </a:r>
          </a:p>
          <a:p>
            <a:pPr algn="just">
              <a:lnSpc>
                <a:spcPts val="3824"/>
              </a:lnSpc>
            </a:pPr>
            <a:r>
              <a:rPr lang="en-US" sz="2499" dirty="0">
                <a:solidFill>
                  <a:srgbClr val="AA8E6B"/>
                </a:solidFill>
                <a:latin typeface="Agrandir Bold"/>
              </a:rPr>
              <a:t>2.    </a:t>
            </a:r>
            <a:r>
              <a:rPr lang="en-US" sz="2499" dirty="0" err="1">
                <a:solidFill>
                  <a:srgbClr val="AA8E6B"/>
                </a:solidFill>
                <a:latin typeface="Agrandir Bold"/>
              </a:rPr>
              <a:t>JPanel</a:t>
            </a:r>
            <a:r>
              <a:rPr lang="en-US" sz="2499" dirty="0">
                <a:solidFill>
                  <a:srgbClr val="AA8E6B"/>
                </a:solidFill>
                <a:latin typeface="Agrandir Bold"/>
              </a:rPr>
              <a:t> (</a:t>
            </a:r>
            <a:r>
              <a:rPr lang="en-US" sz="2499" dirty="0" err="1">
                <a:solidFill>
                  <a:srgbClr val="AA8E6B"/>
                </a:solidFill>
                <a:latin typeface="Agrandir Bold"/>
              </a:rPr>
              <a:t>LingkaranPanel</a:t>
            </a:r>
            <a:r>
              <a:rPr lang="en-US" sz="2499" dirty="0">
                <a:solidFill>
                  <a:srgbClr val="AA8E6B"/>
                </a:solidFill>
                <a:latin typeface="Agrandir Bold"/>
              </a:rPr>
              <a:t>): Panel yang </a:t>
            </a:r>
            <a:r>
              <a:rPr lang="en-US" sz="2499" dirty="0" err="1">
                <a:solidFill>
                  <a:srgbClr val="AA8E6B"/>
                </a:solidFill>
                <a:latin typeface="Agrandir Bold"/>
              </a:rPr>
              <a:t>berisi</a:t>
            </a:r>
            <a:r>
              <a:rPr lang="en-US" sz="2499" dirty="0">
                <a:solidFill>
                  <a:srgbClr val="AA8E6B"/>
                </a:solidFill>
                <a:latin typeface="Agrandir Bold"/>
              </a:rPr>
              <a:t> </a:t>
            </a:r>
            <a:r>
              <a:rPr lang="en-US" sz="2499" dirty="0" err="1">
                <a:solidFill>
                  <a:srgbClr val="AA8E6B"/>
                </a:solidFill>
                <a:latin typeface="Agrandir Bold"/>
              </a:rPr>
              <a:t>komponen-komponen</a:t>
            </a:r>
            <a:r>
              <a:rPr lang="en-US" sz="2499" dirty="0">
                <a:solidFill>
                  <a:srgbClr val="AA8E6B"/>
                </a:solidFill>
                <a:latin typeface="Agrandir Bold"/>
              </a:rPr>
              <a:t> GUI </a:t>
            </a:r>
            <a:r>
              <a:rPr lang="en-US" sz="2499" dirty="0" err="1">
                <a:solidFill>
                  <a:srgbClr val="AA8E6B"/>
                </a:solidFill>
                <a:latin typeface="Agrandir Bold"/>
              </a:rPr>
              <a:t>lainnya</a:t>
            </a:r>
            <a:r>
              <a:rPr lang="en-US" sz="2499" dirty="0">
                <a:solidFill>
                  <a:srgbClr val="AA8E6B"/>
                </a:solidFill>
                <a:latin typeface="Agrandir Bold"/>
              </a:rPr>
              <a:t>.</a:t>
            </a:r>
          </a:p>
          <a:p>
            <a:pPr algn="just">
              <a:lnSpc>
                <a:spcPts val="3824"/>
              </a:lnSpc>
            </a:pPr>
            <a:r>
              <a:rPr lang="en-US" sz="2499" dirty="0">
                <a:solidFill>
                  <a:srgbClr val="AA8E6B"/>
                </a:solidFill>
                <a:latin typeface="Agrandir Bold"/>
              </a:rPr>
              <a:t>3.    </a:t>
            </a:r>
            <a:r>
              <a:rPr lang="en-US" sz="2499" dirty="0" err="1">
                <a:solidFill>
                  <a:srgbClr val="AA8E6B"/>
                </a:solidFill>
                <a:latin typeface="Agrandir Bold"/>
              </a:rPr>
              <a:t>JTextField</a:t>
            </a:r>
            <a:r>
              <a:rPr lang="en-US" sz="2499" dirty="0">
                <a:solidFill>
                  <a:srgbClr val="AA8E6B"/>
                </a:solidFill>
                <a:latin typeface="Agrandir Bold"/>
              </a:rPr>
              <a:t> (</a:t>
            </a:r>
            <a:r>
              <a:rPr lang="en-US" sz="2499" dirty="0" err="1">
                <a:solidFill>
                  <a:srgbClr val="AA8E6B"/>
                </a:solidFill>
                <a:latin typeface="Agrandir Bold"/>
              </a:rPr>
              <a:t>tfJariJari</a:t>
            </a:r>
            <a:r>
              <a:rPr lang="en-US" sz="2499" dirty="0">
                <a:solidFill>
                  <a:srgbClr val="AA8E6B"/>
                </a:solidFill>
                <a:latin typeface="Agrandir Bold"/>
              </a:rPr>
              <a:t> dan </a:t>
            </a:r>
            <a:r>
              <a:rPr lang="en-US" sz="2499" dirty="0" err="1">
                <a:solidFill>
                  <a:srgbClr val="AA8E6B"/>
                </a:solidFill>
                <a:latin typeface="Agrandir Bold"/>
              </a:rPr>
              <a:t>tfLuas</a:t>
            </a:r>
            <a:r>
              <a:rPr lang="en-US" sz="2499" dirty="0">
                <a:solidFill>
                  <a:srgbClr val="AA8E6B"/>
                </a:solidFill>
                <a:latin typeface="Agrandir Bold"/>
              </a:rPr>
              <a:t>): </a:t>
            </a:r>
            <a:r>
              <a:rPr lang="en-US" sz="2499" dirty="0" err="1">
                <a:solidFill>
                  <a:srgbClr val="AA8E6B"/>
                </a:solidFill>
                <a:latin typeface="Agrandir Bold"/>
              </a:rPr>
              <a:t>TextField</a:t>
            </a:r>
            <a:r>
              <a:rPr lang="en-US" sz="2499" dirty="0">
                <a:solidFill>
                  <a:srgbClr val="AA8E6B"/>
                </a:solidFill>
                <a:latin typeface="Agrandir Bold"/>
              </a:rPr>
              <a:t> </a:t>
            </a:r>
            <a:r>
              <a:rPr lang="en-US" sz="2499" dirty="0" err="1">
                <a:solidFill>
                  <a:srgbClr val="AA8E6B"/>
                </a:solidFill>
                <a:latin typeface="Agrandir Bold"/>
              </a:rPr>
              <a:t>untuk</a:t>
            </a:r>
            <a:r>
              <a:rPr lang="en-US" sz="2499" dirty="0">
                <a:solidFill>
                  <a:srgbClr val="AA8E6B"/>
                </a:solidFill>
                <a:latin typeface="Agrandir Bold"/>
              </a:rPr>
              <a:t> </a:t>
            </a:r>
            <a:r>
              <a:rPr lang="en-US" sz="2499" dirty="0" err="1">
                <a:solidFill>
                  <a:srgbClr val="AA8E6B"/>
                </a:solidFill>
                <a:latin typeface="Agrandir Bold"/>
              </a:rPr>
              <a:t>memasukkan</a:t>
            </a:r>
            <a:r>
              <a:rPr lang="en-US" sz="2499" dirty="0">
                <a:solidFill>
                  <a:srgbClr val="AA8E6B"/>
                </a:solidFill>
                <a:latin typeface="Agrandir Bold"/>
              </a:rPr>
              <a:t> </a:t>
            </a:r>
            <a:r>
              <a:rPr lang="en-US" sz="2499" dirty="0" err="1">
                <a:solidFill>
                  <a:srgbClr val="AA8E6B"/>
                </a:solidFill>
                <a:latin typeface="Agrandir Bold"/>
              </a:rPr>
              <a:t>jari-jari</a:t>
            </a:r>
            <a:r>
              <a:rPr lang="en-US" sz="2499" dirty="0">
                <a:solidFill>
                  <a:srgbClr val="AA8E6B"/>
                </a:solidFill>
                <a:latin typeface="Agrandir Bold"/>
              </a:rPr>
              <a:t> </a:t>
            </a:r>
            <a:r>
              <a:rPr lang="en-US" sz="2499" dirty="0" err="1">
                <a:solidFill>
                  <a:srgbClr val="AA8E6B"/>
                </a:solidFill>
                <a:latin typeface="Agrandir Bold"/>
              </a:rPr>
              <a:t>lingkaran</a:t>
            </a:r>
            <a:r>
              <a:rPr lang="en-US" sz="2499" dirty="0">
                <a:solidFill>
                  <a:srgbClr val="AA8E6B"/>
                </a:solidFill>
                <a:latin typeface="Agrandir Bold"/>
              </a:rPr>
              <a:t> dan </a:t>
            </a:r>
            <a:r>
              <a:rPr lang="en-US" sz="2499" dirty="0" err="1">
                <a:solidFill>
                  <a:srgbClr val="AA8E6B"/>
                </a:solidFill>
                <a:latin typeface="Agrandir Bold"/>
              </a:rPr>
              <a:t>menampilkan</a:t>
            </a:r>
            <a:r>
              <a:rPr lang="en-US" sz="2499" dirty="0">
                <a:solidFill>
                  <a:srgbClr val="AA8E6B"/>
                </a:solidFill>
                <a:latin typeface="Agrandir Bold"/>
              </a:rPr>
              <a:t> </a:t>
            </a:r>
            <a:r>
              <a:rPr lang="en-US" sz="2499" dirty="0" err="1">
                <a:solidFill>
                  <a:srgbClr val="AA8E6B"/>
                </a:solidFill>
                <a:latin typeface="Agrandir Bold"/>
              </a:rPr>
              <a:t>luas</a:t>
            </a:r>
            <a:r>
              <a:rPr lang="en-US" sz="2499" dirty="0">
                <a:solidFill>
                  <a:srgbClr val="AA8E6B"/>
                </a:solidFill>
                <a:latin typeface="Agrandir Bold"/>
              </a:rPr>
              <a:t> </a:t>
            </a:r>
            <a:r>
              <a:rPr lang="en-US" sz="2499" dirty="0" err="1">
                <a:solidFill>
                  <a:srgbClr val="AA8E6B"/>
                </a:solidFill>
                <a:latin typeface="Agrandir Bold"/>
              </a:rPr>
              <a:t>lingkaran</a:t>
            </a:r>
            <a:r>
              <a:rPr lang="en-US" sz="2499" dirty="0">
                <a:solidFill>
                  <a:srgbClr val="AA8E6B"/>
                </a:solidFill>
                <a:latin typeface="Agrandir Bold"/>
              </a:rPr>
              <a:t>.</a:t>
            </a:r>
          </a:p>
          <a:p>
            <a:pPr algn="just">
              <a:lnSpc>
                <a:spcPts val="3824"/>
              </a:lnSpc>
            </a:pPr>
            <a:r>
              <a:rPr lang="en-US" sz="2499" dirty="0">
                <a:solidFill>
                  <a:srgbClr val="AA8E6B"/>
                </a:solidFill>
                <a:latin typeface="Agrandir Bold"/>
              </a:rPr>
              <a:t>4.    </a:t>
            </a:r>
            <a:r>
              <a:rPr lang="en-US" sz="2499" dirty="0" err="1">
                <a:solidFill>
                  <a:srgbClr val="AA8E6B"/>
                </a:solidFill>
                <a:latin typeface="Agrandir Bold"/>
              </a:rPr>
              <a:t>JButton</a:t>
            </a:r>
            <a:r>
              <a:rPr lang="en-US" sz="2499" dirty="0">
                <a:solidFill>
                  <a:srgbClr val="AA8E6B"/>
                </a:solidFill>
                <a:latin typeface="Agrandir Bold"/>
              </a:rPr>
              <a:t> (</a:t>
            </a:r>
            <a:r>
              <a:rPr lang="en-US" sz="2499" dirty="0" err="1">
                <a:solidFill>
                  <a:srgbClr val="AA8E6B"/>
                </a:solidFill>
                <a:latin typeface="Agrandir Bold"/>
              </a:rPr>
              <a:t>hitungButton</a:t>
            </a:r>
            <a:r>
              <a:rPr lang="en-US" sz="2499" dirty="0">
                <a:solidFill>
                  <a:srgbClr val="AA8E6B"/>
                </a:solidFill>
                <a:latin typeface="Agrandir Bold"/>
              </a:rPr>
              <a:t>, </a:t>
            </a:r>
            <a:r>
              <a:rPr lang="en-US" sz="2499" dirty="0" err="1">
                <a:solidFill>
                  <a:srgbClr val="AA8E6B"/>
                </a:solidFill>
                <a:latin typeface="Agrandir Bold"/>
              </a:rPr>
              <a:t>batalButton</a:t>
            </a:r>
            <a:r>
              <a:rPr lang="en-US" sz="2499" dirty="0">
                <a:solidFill>
                  <a:srgbClr val="AA8E6B"/>
                </a:solidFill>
                <a:latin typeface="Agrandir Bold"/>
              </a:rPr>
              <a:t>, </a:t>
            </a:r>
            <a:r>
              <a:rPr lang="en-US" sz="2499" dirty="0" err="1">
                <a:solidFill>
                  <a:srgbClr val="AA8E6B"/>
                </a:solidFill>
                <a:latin typeface="Agrandir Bold"/>
              </a:rPr>
              <a:t>keluarButton</a:t>
            </a:r>
            <a:r>
              <a:rPr lang="en-US" sz="2499" dirty="0">
                <a:solidFill>
                  <a:srgbClr val="AA8E6B"/>
                </a:solidFill>
                <a:latin typeface="Agrandir Bold"/>
              </a:rPr>
              <a:t>): </a:t>
            </a:r>
            <a:r>
              <a:rPr lang="en-US" sz="2499" dirty="0" err="1">
                <a:solidFill>
                  <a:srgbClr val="AA8E6B"/>
                </a:solidFill>
                <a:latin typeface="Agrandir Bold"/>
              </a:rPr>
              <a:t>Tombol</a:t>
            </a:r>
            <a:r>
              <a:rPr lang="en-US" sz="2499" dirty="0">
                <a:solidFill>
                  <a:srgbClr val="AA8E6B"/>
                </a:solidFill>
                <a:latin typeface="Agrandir Bold"/>
              </a:rPr>
              <a:t> </a:t>
            </a:r>
            <a:r>
              <a:rPr lang="en-US" sz="2499" dirty="0" err="1">
                <a:solidFill>
                  <a:srgbClr val="AA8E6B"/>
                </a:solidFill>
                <a:latin typeface="Agrandir Bold"/>
              </a:rPr>
              <a:t>untuk</a:t>
            </a:r>
            <a:r>
              <a:rPr lang="en-US" sz="2499" dirty="0">
                <a:solidFill>
                  <a:srgbClr val="AA8E6B"/>
                </a:solidFill>
                <a:latin typeface="Agrandir Bold"/>
              </a:rPr>
              <a:t> </a:t>
            </a:r>
            <a:r>
              <a:rPr lang="en-US" sz="2499" dirty="0" err="1">
                <a:solidFill>
                  <a:srgbClr val="AA8E6B"/>
                </a:solidFill>
                <a:latin typeface="Agrandir Bold"/>
              </a:rPr>
              <a:t>melakukan</a:t>
            </a:r>
            <a:r>
              <a:rPr lang="en-US" sz="2499" dirty="0">
                <a:solidFill>
                  <a:srgbClr val="AA8E6B"/>
                </a:solidFill>
                <a:latin typeface="Agrandir Bold"/>
              </a:rPr>
              <a:t> </a:t>
            </a:r>
            <a:r>
              <a:rPr lang="en-US" sz="2499" dirty="0" err="1">
                <a:solidFill>
                  <a:srgbClr val="AA8E6B"/>
                </a:solidFill>
                <a:latin typeface="Agrandir Bold"/>
              </a:rPr>
              <a:t>perhitungan</a:t>
            </a:r>
            <a:r>
              <a:rPr lang="en-US" sz="2499" dirty="0">
                <a:solidFill>
                  <a:srgbClr val="AA8E6B"/>
                </a:solidFill>
                <a:latin typeface="Agrandir Bold"/>
              </a:rPr>
              <a:t>, </a:t>
            </a:r>
            <a:r>
              <a:rPr lang="en-US" sz="2499" dirty="0" err="1">
                <a:solidFill>
                  <a:srgbClr val="AA8E6B"/>
                </a:solidFill>
                <a:latin typeface="Agrandir Bold"/>
              </a:rPr>
              <a:t>membatalkan</a:t>
            </a:r>
            <a:r>
              <a:rPr lang="en-US" sz="2499" dirty="0">
                <a:solidFill>
                  <a:srgbClr val="AA8E6B"/>
                </a:solidFill>
                <a:latin typeface="Agrandir Bold"/>
              </a:rPr>
              <a:t> </a:t>
            </a:r>
            <a:r>
              <a:rPr lang="en-US" sz="2499" dirty="0" err="1">
                <a:solidFill>
                  <a:srgbClr val="AA8E6B"/>
                </a:solidFill>
                <a:latin typeface="Agrandir Bold"/>
              </a:rPr>
              <a:t>aksi</a:t>
            </a:r>
            <a:r>
              <a:rPr lang="en-US" sz="2499" dirty="0">
                <a:solidFill>
                  <a:srgbClr val="AA8E6B"/>
                </a:solidFill>
                <a:latin typeface="Agrandir Bold"/>
              </a:rPr>
              <a:t>, dan </a:t>
            </a:r>
            <a:r>
              <a:rPr lang="en-US" sz="2499" dirty="0" err="1">
                <a:solidFill>
                  <a:srgbClr val="AA8E6B"/>
                </a:solidFill>
                <a:latin typeface="Agrandir Bold"/>
              </a:rPr>
              <a:t>keluar</a:t>
            </a:r>
            <a:r>
              <a:rPr lang="en-US" sz="2499" dirty="0">
                <a:solidFill>
                  <a:srgbClr val="AA8E6B"/>
                </a:solidFill>
                <a:latin typeface="Agrandir Bold"/>
              </a:rPr>
              <a:t> </a:t>
            </a:r>
            <a:r>
              <a:rPr lang="en-US" sz="2499" dirty="0" err="1">
                <a:solidFill>
                  <a:srgbClr val="AA8E6B"/>
                </a:solidFill>
                <a:latin typeface="Agrandir Bold"/>
              </a:rPr>
              <a:t>dari</a:t>
            </a:r>
            <a:r>
              <a:rPr lang="en-US" sz="2499" dirty="0">
                <a:solidFill>
                  <a:srgbClr val="AA8E6B"/>
                </a:solidFill>
                <a:latin typeface="Agrandir Bold"/>
              </a:rPr>
              <a:t> </a:t>
            </a:r>
            <a:r>
              <a:rPr lang="en-US" sz="2499" dirty="0" err="1">
                <a:solidFill>
                  <a:srgbClr val="AA8E6B"/>
                </a:solidFill>
                <a:latin typeface="Agrandir Bold"/>
              </a:rPr>
              <a:t>aplikasi</a:t>
            </a:r>
            <a:r>
              <a:rPr lang="en-US" sz="2499" dirty="0">
                <a:solidFill>
                  <a:srgbClr val="AA8E6B"/>
                </a:solidFill>
                <a:latin typeface="Agrandir Bold"/>
              </a:rPr>
              <a:t>.</a:t>
            </a:r>
          </a:p>
          <a:p>
            <a:pPr algn="just">
              <a:lnSpc>
                <a:spcPts val="3824"/>
              </a:lnSpc>
            </a:pPr>
            <a:r>
              <a:rPr lang="en-US" sz="2499" dirty="0">
                <a:solidFill>
                  <a:srgbClr val="AA8E6B"/>
                </a:solidFill>
                <a:latin typeface="Agrandir Bold"/>
              </a:rPr>
              <a:t>5.    </a:t>
            </a:r>
            <a:r>
              <a:rPr lang="en-US" sz="2499" dirty="0" err="1">
                <a:solidFill>
                  <a:srgbClr val="AA8E6B"/>
                </a:solidFill>
                <a:latin typeface="Agrandir Bold"/>
              </a:rPr>
              <a:t>Dalam</a:t>
            </a:r>
            <a:r>
              <a:rPr lang="en-US" sz="2499" dirty="0">
                <a:solidFill>
                  <a:srgbClr val="AA8E6B"/>
                </a:solidFill>
                <a:latin typeface="Agrandir Bold"/>
              </a:rPr>
              <a:t> </a:t>
            </a:r>
            <a:r>
              <a:rPr lang="en-US" sz="2499" dirty="0" err="1">
                <a:solidFill>
                  <a:srgbClr val="AA8E6B"/>
                </a:solidFill>
                <a:latin typeface="Agrandir Bold"/>
              </a:rPr>
              <a:t>metode</a:t>
            </a:r>
            <a:r>
              <a:rPr lang="en-US" sz="2499" dirty="0">
                <a:solidFill>
                  <a:srgbClr val="AA8E6B"/>
                </a:solidFill>
                <a:latin typeface="Agrandir Bold"/>
              </a:rPr>
              <a:t> </a:t>
            </a:r>
            <a:r>
              <a:rPr lang="en-US" sz="2499" dirty="0" err="1">
                <a:solidFill>
                  <a:srgbClr val="AA8E6B"/>
                </a:solidFill>
                <a:latin typeface="Agrandir Bold"/>
              </a:rPr>
              <a:t>konstruktor</a:t>
            </a:r>
            <a:r>
              <a:rPr lang="en-US" sz="2499" dirty="0">
                <a:solidFill>
                  <a:srgbClr val="AA8E6B"/>
                </a:solidFill>
                <a:latin typeface="Agrandir Bold"/>
              </a:rPr>
              <a:t> </a:t>
            </a:r>
            <a:r>
              <a:rPr lang="en-US" sz="2499" dirty="0" err="1">
                <a:solidFill>
                  <a:srgbClr val="AA8E6B"/>
                </a:solidFill>
                <a:latin typeface="Agrandir Bold"/>
              </a:rPr>
              <a:t>Lingkaran</a:t>
            </a:r>
            <a:r>
              <a:rPr lang="en-US" sz="2499" dirty="0">
                <a:solidFill>
                  <a:srgbClr val="AA8E6B"/>
                </a:solidFill>
                <a:latin typeface="Agrandir Bold"/>
              </a:rPr>
              <a:t>(), ActionListener </a:t>
            </a:r>
            <a:r>
              <a:rPr lang="en-US" sz="2499" dirty="0" err="1">
                <a:solidFill>
                  <a:srgbClr val="AA8E6B"/>
                </a:solidFill>
                <a:latin typeface="Agrandir Bold"/>
              </a:rPr>
              <a:t>ditambahkan</a:t>
            </a:r>
            <a:r>
              <a:rPr lang="en-US" sz="2499" dirty="0">
                <a:solidFill>
                  <a:srgbClr val="AA8E6B"/>
                </a:solidFill>
                <a:latin typeface="Agrandir Bold"/>
              </a:rPr>
              <a:t> pada </a:t>
            </a:r>
            <a:r>
              <a:rPr lang="en-US" sz="2499" dirty="0" err="1">
                <a:solidFill>
                  <a:srgbClr val="AA8E6B"/>
                </a:solidFill>
                <a:latin typeface="Agrandir Bold"/>
              </a:rPr>
              <a:t>hitungButton</a:t>
            </a:r>
            <a:r>
              <a:rPr lang="en-US" sz="2499" dirty="0">
                <a:solidFill>
                  <a:srgbClr val="AA8E6B"/>
                </a:solidFill>
                <a:latin typeface="Agrandir Bold"/>
              </a:rPr>
              <a:t> </a:t>
            </a:r>
            <a:r>
              <a:rPr lang="en-US" sz="2499" dirty="0" err="1">
                <a:solidFill>
                  <a:srgbClr val="AA8E6B"/>
                </a:solidFill>
                <a:latin typeface="Agrandir Bold"/>
              </a:rPr>
              <a:t>untuk</a:t>
            </a:r>
            <a:r>
              <a:rPr lang="en-US" sz="2499" dirty="0">
                <a:solidFill>
                  <a:srgbClr val="AA8E6B"/>
                </a:solidFill>
                <a:latin typeface="Agrandir Bold"/>
              </a:rPr>
              <a:t> </a:t>
            </a:r>
            <a:r>
              <a:rPr lang="en-US" sz="2499" dirty="0" err="1">
                <a:solidFill>
                  <a:srgbClr val="AA8E6B"/>
                </a:solidFill>
                <a:latin typeface="Agrandir Bold"/>
              </a:rPr>
              <a:t>menanggapi</a:t>
            </a:r>
            <a:r>
              <a:rPr lang="en-US" sz="2499" dirty="0">
                <a:solidFill>
                  <a:srgbClr val="AA8E6B"/>
                </a:solidFill>
                <a:latin typeface="Agrandir Bold"/>
              </a:rPr>
              <a:t> </a:t>
            </a:r>
            <a:r>
              <a:rPr lang="en-US" sz="2499" dirty="0" err="1">
                <a:solidFill>
                  <a:srgbClr val="AA8E6B"/>
                </a:solidFill>
                <a:latin typeface="Agrandir Bold"/>
              </a:rPr>
              <a:t>aksi</a:t>
            </a:r>
            <a:r>
              <a:rPr lang="en-US" sz="2499" dirty="0">
                <a:solidFill>
                  <a:srgbClr val="AA8E6B"/>
                </a:solidFill>
                <a:latin typeface="Agrandir Bold"/>
              </a:rPr>
              <a:t> </a:t>
            </a:r>
            <a:r>
              <a:rPr lang="en-US" sz="2499" dirty="0" err="1">
                <a:solidFill>
                  <a:srgbClr val="AA8E6B"/>
                </a:solidFill>
                <a:latin typeface="Agrandir Bold"/>
              </a:rPr>
              <a:t>pengguna</a:t>
            </a:r>
            <a:r>
              <a:rPr lang="en-US" sz="2499" dirty="0">
                <a:solidFill>
                  <a:srgbClr val="AA8E6B"/>
                </a:solidFill>
                <a:latin typeface="Agrandir Bold"/>
              </a:rPr>
              <a:t> </a:t>
            </a:r>
            <a:r>
              <a:rPr lang="en-US" sz="2499" dirty="0" err="1">
                <a:solidFill>
                  <a:srgbClr val="AA8E6B"/>
                </a:solidFill>
                <a:latin typeface="Agrandir Bold"/>
              </a:rPr>
              <a:t>saat</a:t>
            </a:r>
            <a:r>
              <a:rPr lang="en-US" sz="2499" dirty="0">
                <a:solidFill>
                  <a:srgbClr val="AA8E6B"/>
                </a:solidFill>
                <a:latin typeface="Agrandir Bold"/>
              </a:rPr>
              <a:t> </a:t>
            </a:r>
            <a:r>
              <a:rPr lang="en-US" sz="2499" dirty="0" err="1">
                <a:solidFill>
                  <a:srgbClr val="AA8E6B"/>
                </a:solidFill>
                <a:latin typeface="Agrandir Bold"/>
              </a:rPr>
              <a:t>tombol</a:t>
            </a:r>
            <a:r>
              <a:rPr lang="en-US" sz="2499" dirty="0">
                <a:solidFill>
                  <a:srgbClr val="AA8E6B"/>
                </a:solidFill>
                <a:latin typeface="Agrandir Bold"/>
              </a:rPr>
              <a:t> "</a:t>
            </a:r>
            <a:r>
              <a:rPr lang="en-US" sz="2499" dirty="0" err="1">
                <a:solidFill>
                  <a:srgbClr val="AA8E6B"/>
                </a:solidFill>
                <a:latin typeface="Agrandir Bold"/>
              </a:rPr>
              <a:t>Hitung</a:t>
            </a:r>
            <a:r>
              <a:rPr lang="en-US" sz="2499" dirty="0">
                <a:solidFill>
                  <a:srgbClr val="AA8E6B"/>
                </a:solidFill>
                <a:latin typeface="Agrandir Bold"/>
              </a:rPr>
              <a:t>" </a:t>
            </a:r>
            <a:r>
              <a:rPr lang="en-US" sz="2499" dirty="0" err="1">
                <a:solidFill>
                  <a:srgbClr val="AA8E6B"/>
                </a:solidFill>
                <a:latin typeface="Agrandir Bold"/>
              </a:rPr>
              <a:t>ditekan</a:t>
            </a:r>
            <a:r>
              <a:rPr lang="en-US" sz="2499" dirty="0">
                <a:solidFill>
                  <a:srgbClr val="AA8E6B"/>
                </a:solidFill>
                <a:latin typeface="Agrandir Bold"/>
              </a:rPr>
              <a:t>. Ketika </a:t>
            </a:r>
            <a:r>
              <a:rPr lang="en-US" sz="2499" dirty="0" err="1">
                <a:solidFill>
                  <a:srgbClr val="AA8E6B"/>
                </a:solidFill>
                <a:latin typeface="Agrandir Bold"/>
              </a:rPr>
              <a:t>tombol</a:t>
            </a:r>
            <a:r>
              <a:rPr lang="en-US" sz="2499" dirty="0">
                <a:solidFill>
                  <a:srgbClr val="AA8E6B"/>
                </a:solidFill>
                <a:latin typeface="Agrandir Bold"/>
              </a:rPr>
              <a:t> </a:t>
            </a:r>
            <a:r>
              <a:rPr lang="en-US" sz="2499" dirty="0" err="1">
                <a:solidFill>
                  <a:srgbClr val="AA8E6B"/>
                </a:solidFill>
                <a:latin typeface="Agrandir Bold"/>
              </a:rPr>
              <a:t>tersebut</a:t>
            </a:r>
            <a:r>
              <a:rPr lang="en-US" sz="2499" dirty="0">
                <a:solidFill>
                  <a:srgbClr val="AA8E6B"/>
                </a:solidFill>
                <a:latin typeface="Agrandir Bold"/>
              </a:rPr>
              <a:t> </a:t>
            </a:r>
            <a:r>
              <a:rPr lang="en-US" sz="2499" dirty="0" err="1">
                <a:solidFill>
                  <a:srgbClr val="AA8E6B"/>
                </a:solidFill>
                <a:latin typeface="Agrandir Bold"/>
              </a:rPr>
              <a:t>ditekan</a:t>
            </a:r>
            <a:r>
              <a:rPr lang="en-US" sz="2499" dirty="0">
                <a:solidFill>
                  <a:srgbClr val="AA8E6B"/>
                </a:solidFill>
                <a:latin typeface="Agrandir Bold"/>
              </a:rPr>
              <a:t>, </a:t>
            </a:r>
            <a:r>
              <a:rPr lang="en-US" sz="2499" dirty="0" err="1">
                <a:solidFill>
                  <a:srgbClr val="AA8E6B"/>
                </a:solidFill>
                <a:latin typeface="Agrandir Bold"/>
              </a:rPr>
              <a:t>nilai</a:t>
            </a:r>
            <a:r>
              <a:rPr lang="en-US" sz="2499" dirty="0">
                <a:solidFill>
                  <a:srgbClr val="AA8E6B"/>
                </a:solidFill>
                <a:latin typeface="Agrandir Bold"/>
              </a:rPr>
              <a:t> </a:t>
            </a:r>
            <a:r>
              <a:rPr lang="en-US" sz="2499" dirty="0" err="1">
                <a:solidFill>
                  <a:srgbClr val="AA8E6B"/>
                </a:solidFill>
                <a:latin typeface="Agrandir Bold"/>
              </a:rPr>
              <a:t>dari</a:t>
            </a:r>
            <a:r>
              <a:rPr lang="en-US" sz="2499" dirty="0">
                <a:solidFill>
                  <a:srgbClr val="AA8E6B"/>
                </a:solidFill>
                <a:latin typeface="Agrandir Bold"/>
              </a:rPr>
              <a:t> </a:t>
            </a:r>
            <a:r>
              <a:rPr lang="en-US" sz="2499" dirty="0" err="1">
                <a:solidFill>
                  <a:srgbClr val="AA8E6B"/>
                </a:solidFill>
                <a:latin typeface="Agrandir Bold"/>
              </a:rPr>
              <a:t>tfJariJari</a:t>
            </a:r>
            <a:r>
              <a:rPr lang="en-US" sz="2499" dirty="0">
                <a:solidFill>
                  <a:srgbClr val="AA8E6B"/>
                </a:solidFill>
                <a:latin typeface="Agrandir Bold"/>
              </a:rPr>
              <a:t> </a:t>
            </a:r>
            <a:r>
              <a:rPr lang="en-US" sz="2499" dirty="0" err="1">
                <a:solidFill>
                  <a:srgbClr val="AA8E6B"/>
                </a:solidFill>
                <a:latin typeface="Agrandir Bold"/>
              </a:rPr>
              <a:t>diambil</a:t>
            </a:r>
            <a:r>
              <a:rPr lang="en-US" sz="2499" dirty="0">
                <a:solidFill>
                  <a:srgbClr val="AA8E6B"/>
                </a:solidFill>
                <a:latin typeface="Agrandir Bold"/>
              </a:rPr>
              <a:t>, </a:t>
            </a:r>
            <a:r>
              <a:rPr lang="en-US" sz="2499" dirty="0" err="1">
                <a:solidFill>
                  <a:srgbClr val="AA8E6B"/>
                </a:solidFill>
                <a:latin typeface="Agrandir Bold"/>
              </a:rPr>
              <a:t>luas</a:t>
            </a:r>
            <a:r>
              <a:rPr lang="en-US" sz="2499" dirty="0">
                <a:solidFill>
                  <a:srgbClr val="AA8E6B"/>
                </a:solidFill>
                <a:latin typeface="Agrandir Bold"/>
              </a:rPr>
              <a:t> </a:t>
            </a:r>
            <a:r>
              <a:rPr lang="en-US" sz="2499" dirty="0" err="1">
                <a:solidFill>
                  <a:srgbClr val="AA8E6B"/>
                </a:solidFill>
                <a:latin typeface="Agrandir Bold"/>
              </a:rPr>
              <a:t>lingkaran</a:t>
            </a:r>
            <a:r>
              <a:rPr lang="en-US" sz="2499" dirty="0">
                <a:solidFill>
                  <a:srgbClr val="AA8E6B"/>
                </a:solidFill>
                <a:latin typeface="Agrandir Bold"/>
              </a:rPr>
              <a:t> </a:t>
            </a:r>
            <a:r>
              <a:rPr lang="en-US" sz="2499" dirty="0" err="1">
                <a:solidFill>
                  <a:srgbClr val="AA8E6B"/>
                </a:solidFill>
                <a:latin typeface="Agrandir Bold"/>
              </a:rPr>
              <a:t>dihitung</a:t>
            </a:r>
            <a:r>
              <a:rPr lang="en-US" sz="2499" dirty="0">
                <a:solidFill>
                  <a:srgbClr val="AA8E6B"/>
                </a:solidFill>
                <a:latin typeface="Agrandir Bold"/>
              </a:rPr>
              <a:t> </a:t>
            </a:r>
            <a:r>
              <a:rPr lang="en-US" sz="2499" dirty="0" err="1">
                <a:solidFill>
                  <a:srgbClr val="AA8E6B"/>
                </a:solidFill>
                <a:latin typeface="Agrandir Bold"/>
              </a:rPr>
              <a:t>menggunakan</a:t>
            </a:r>
            <a:r>
              <a:rPr lang="en-US" sz="2499" dirty="0">
                <a:solidFill>
                  <a:srgbClr val="AA8E6B"/>
                </a:solidFill>
                <a:latin typeface="Agrandir Bold"/>
              </a:rPr>
              <a:t> </a:t>
            </a:r>
            <a:r>
              <a:rPr lang="en-US" sz="2499" dirty="0" err="1">
                <a:solidFill>
                  <a:srgbClr val="AA8E6B"/>
                </a:solidFill>
                <a:latin typeface="Agrandir Bold"/>
              </a:rPr>
              <a:t>rumus</a:t>
            </a:r>
            <a:r>
              <a:rPr lang="en-US" sz="2499" dirty="0">
                <a:solidFill>
                  <a:srgbClr val="AA8E6B"/>
                </a:solidFill>
                <a:latin typeface="Agrandir Bold"/>
              </a:rPr>
              <a:t> π * r^2, dan </a:t>
            </a:r>
            <a:r>
              <a:rPr lang="en-US" sz="2499" dirty="0" err="1">
                <a:solidFill>
                  <a:srgbClr val="AA8E6B"/>
                </a:solidFill>
                <a:latin typeface="Agrandir Bold"/>
              </a:rPr>
              <a:t>hasilnya</a:t>
            </a:r>
            <a:r>
              <a:rPr lang="en-US" sz="2499" dirty="0">
                <a:solidFill>
                  <a:srgbClr val="AA8E6B"/>
                </a:solidFill>
                <a:latin typeface="Agrandir Bold"/>
              </a:rPr>
              <a:t> </a:t>
            </a:r>
            <a:r>
              <a:rPr lang="en-US" sz="2499" dirty="0" err="1">
                <a:solidFill>
                  <a:srgbClr val="AA8E6B"/>
                </a:solidFill>
                <a:latin typeface="Agrandir Bold"/>
              </a:rPr>
              <a:t>ditampilkan</a:t>
            </a:r>
            <a:r>
              <a:rPr lang="en-US" sz="2499" dirty="0">
                <a:solidFill>
                  <a:srgbClr val="AA8E6B"/>
                </a:solidFill>
                <a:latin typeface="Agrandir Bold"/>
              </a:rPr>
              <a:t> </a:t>
            </a:r>
            <a:r>
              <a:rPr lang="en-US" sz="2499" dirty="0" err="1">
                <a:solidFill>
                  <a:srgbClr val="AA8E6B"/>
                </a:solidFill>
                <a:latin typeface="Agrandir Bold"/>
              </a:rPr>
              <a:t>dalam</a:t>
            </a:r>
            <a:r>
              <a:rPr lang="en-US" sz="2499" dirty="0">
                <a:solidFill>
                  <a:srgbClr val="AA8E6B"/>
                </a:solidFill>
                <a:latin typeface="Agrandir Bold"/>
              </a:rPr>
              <a:t> </a:t>
            </a:r>
            <a:r>
              <a:rPr lang="en-US" sz="2499" dirty="0" err="1">
                <a:solidFill>
                  <a:srgbClr val="AA8E6B"/>
                </a:solidFill>
                <a:latin typeface="Agrandir Bold"/>
              </a:rPr>
              <a:t>tfLuas</a:t>
            </a:r>
            <a:r>
              <a:rPr lang="en-US" sz="2499" dirty="0">
                <a:solidFill>
                  <a:srgbClr val="AA8E6B"/>
                </a:solidFill>
                <a:latin typeface="Agrandir Bold"/>
              </a:rPr>
              <a:t>.</a:t>
            </a:r>
          </a:p>
          <a:p>
            <a:pPr algn="just">
              <a:lnSpc>
                <a:spcPts val="3824"/>
              </a:lnSpc>
            </a:pPr>
            <a:r>
              <a:rPr lang="en-US" sz="2499" dirty="0">
                <a:solidFill>
                  <a:srgbClr val="AA8E6B"/>
                </a:solidFill>
                <a:latin typeface="Agrandir Bold"/>
              </a:rPr>
              <a:t>6.    </a:t>
            </a:r>
            <a:r>
              <a:rPr lang="en-US" sz="2499" dirty="0" err="1">
                <a:solidFill>
                  <a:srgbClr val="AA8E6B"/>
                </a:solidFill>
                <a:latin typeface="Agrandir Bold"/>
              </a:rPr>
              <a:t>Metode</a:t>
            </a:r>
            <a:r>
              <a:rPr lang="en-US" sz="2499" dirty="0">
                <a:solidFill>
                  <a:srgbClr val="AA8E6B"/>
                </a:solidFill>
                <a:latin typeface="Agrandir Bold"/>
              </a:rPr>
              <a:t> main </a:t>
            </a:r>
            <a:r>
              <a:rPr lang="en-US" sz="2499" dirty="0" err="1">
                <a:solidFill>
                  <a:srgbClr val="AA8E6B"/>
                </a:solidFill>
                <a:latin typeface="Agrandir Bold"/>
              </a:rPr>
              <a:t>menciptakan</a:t>
            </a:r>
            <a:r>
              <a:rPr lang="en-US" sz="2499" dirty="0">
                <a:solidFill>
                  <a:srgbClr val="AA8E6B"/>
                </a:solidFill>
                <a:latin typeface="Agrandir Bold"/>
              </a:rPr>
              <a:t> instance </a:t>
            </a:r>
            <a:r>
              <a:rPr lang="en-US" sz="2499" dirty="0" err="1">
                <a:solidFill>
                  <a:srgbClr val="AA8E6B"/>
                </a:solidFill>
                <a:latin typeface="Agrandir Bold"/>
              </a:rPr>
              <a:t>dari</a:t>
            </a:r>
            <a:r>
              <a:rPr lang="en-US" sz="2499" dirty="0">
                <a:solidFill>
                  <a:srgbClr val="AA8E6B"/>
                </a:solidFill>
                <a:latin typeface="Agrandir Bold"/>
              </a:rPr>
              <a:t> </a:t>
            </a:r>
            <a:r>
              <a:rPr lang="en-US" sz="2499" dirty="0" err="1">
                <a:solidFill>
                  <a:srgbClr val="AA8E6B"/>
                </a:solidFill>
                <a:latin typeface="Agrandir Bold"/>
              </a:rPr>
              <a:t>JFrame</a:t>
            </a:r>
            <a:r>
              <a:rPr lang="en-US" sz="2499" dirty="0">
                <a:solidFill>
                  <a:srgbClr val="AA8E6B"/>
                </a:solidFill>
                <a:latin typeface="Agrandir Bold"/>
              </a:rPr>
              <a:t>, </a:t>
            </a:r>
            <a:r>
              <a:rPr lang="en-US" sz="2499" dirty="0" err="1">
                <a:solidFill>
                  <a:srgbClr val="AA8E6B"/>
                </a:solidFill>
                <a:latin typeface="Agrandir Bold"/>
              </a:rPr>
              <a:t>menetapkan</a:t>
            </a:r>
            <a:r>
              <a:rPr lang="en-US" sz="2499" dirty="0">
                <a:solidFill>
                  <a:srgbClr val="AA8E6B"/>
                </a:solidFill>
                <a:latin typeface="Agrandir Bold"/>
              </a:rPr>
              <a:t> </a:t>
            </a:r>
            <a:r>
              <a:rPr lang="en-US" sz="2499" dirty="0" err="1">
                <a:solidFill>
                  <a:srgbClr val="AA8E6B"/>
                </a:solidFill>
                <a:latin typeface="Agrandir Bold"/>
              </a:rPr>
              <a:t>kontennya</a:t>
            </a:r>
            <a:r>
              <a:rPr lang="en-US" sz="2499" dirty="0">
                <a:solidFill>
                  <a:srgbClr val="AA8E6B"/>
                </a:solidFill>
                <a:latin typeface="Agrandir Bold"/>
              </a:rPr>
              <a:t> </a:t>
            </a:r>
            <a:r>
              <a:rPr lang="en-US" sz="2499" dirty="0" err="1">
                <a:solidFill>
                  <a:srgbClr val="AA8E6B"/>
                </a:solidFill>
                <a:latin typeface="Agrandir Bold"/>
              </a:rPr>
              <a:t>ke</a:t>
            </a:r>
            <a:r>
              <a:rPr lang="en-US" sz="2499" dirty="0">
                <a:solidFill>
                  <a:srgbClr val="AA8E6B"/>
                </a:solidFill>
                <a:latin typeface="Agrandir Bold"/>
              </a:rPr>
              <a:t> panel </a:t>
            </a:r>
            <a:r>
              <a:rPr lang="en-US" sz="2499" dirty="0" err="1">
                <a:solidFill>
                  <a:srgbClr val="AA8E6B"/>
                </a:solidFill>
                <a:latin typeface="Agrandir Bold"/>
              </a:rPr>
              <a:t>LingkaranPanel</a:t>
            </a:r>
            <a:r>
              <a:rPr lang="en-US" sz="2499" dirty="0">
                <a:solidFill>
                  <a:srgbClr val="AA8E6B"/>
                </a:solidFill>
                <a:latin typeface="Agrandir Bold"/>
              </a:rPr>
              <a:t>, </a:t>
            </a:r>
            <a:r>
              <a:rPr lang="en-US" sz="2499" dirty="0" err="1">
                <a:solidFill>
                  <a:srgbClr val="AA8E6B"/>
                </a:solidFill>
                <a:latin typeface="Agrandir Bold"/>
              </a:rPr>
              <a:t>mengatur</a:t>
            </a:r>
            <a:r>
              <a:rPr lang="en-US" sz="2499" dirty="0">
                <a:solidFill>
                  <a:srgbClr val="AA8E6B"/>
                </a:solidFill>
                <a:latin typeface="Agrandir Bold"/>
              </a:rPr>
              <a:t> </a:t>
            </a:r>
            <a:r>
              <a:rPr lang="en-US" sz="2499" dirty="0" err="1">
                <a:solidFill>
                  <a:srgbClr val="AA8E6B"/>
                </a:solidFill>
                <a:latin typeface="Agrandir Bold"/>
              </a:rPr>
              <a:t>perilaku</a:t>
            </a:r>
            <a:r>
              <a:rPr lang="en-US" sz="2499" dirty="0">
                <a:solidFill>
                  <a:srgbClr val="AA8E6B"/>
                </a:solidFill>
                <a:latin typeface="Agrandir Bold"/>
              </a:rPr>
              <a:t> </a:t>
            </a:r>
            <a:r>
              <a:rPr lang="en-US" sz="2499" dirty="0" err="1">
                <a:solidFill>
                  <a:srgbClr val="AA8E6B"/>
                </a:solidFill>
                <a:latin typeface="Agrandir Bold"/>
              </a:rPr>
              <a:t>penutupan</a:t>
            </a:r>
            <a:r>
              <a:rPr lang="en-US" sz="2499" dirty="0">
                <a:solidFill>
                  <a:srgbClr val="AA8E6B"/>
                </a:solidFill>
                <a:latin typeface="Agrandir Bold"/>
              </a:rPr>
              <a:t> frame, dan </a:t>
            </a:r>
            <a:r>
              <a:rPr lang="en-US" sz="2499" dirty="0" err="1">
                <a:solidFill>
                  <a:srgbClr val="AA8E6B"/>
                </a:solidFill>
                <a:latin typeface="Agrandir Bold"/>
              </a:rPr>
              <a:t>menampilkan</a:t>
            </a:r>
            <a:r>
              <a:rPr lang="en-US" sz="2499" dirty="0">
                <a:solidFill>
                  <a:srgbClr val="AA8E6B"/>
                </a:solidFill>
                <a:latin typeface="Agrandir Bold"/>
              </a:rPr>
              <a:t> frame </a:t>
            </a:r>
            <a:r>
              <a:rPr lang="en-US" sz="2499" dirty="0" err="1">
                <a:solidFill>
                  <a:srgbClr val="AA8E6B"/>
                </a:solidFill>
                <a:latin typeface="Agrandir Bold"/>
              </a:rPr>
              <a:t>tersebut</a:t>
            </a:r>
            <a:r>
              <a:rPr lang="en-US" sz="2499" dirty="0">
                <a:solidFill>
                  <a:srgbClr val="AA8E6B"/>
                </a:solidFill>
                <a:latin typeface="Agrandir Bold"/>
              </a:rPr>
              <a:t>.</a:t>
            </a:r>
          </a:p>
          <a:p>
            <a:pPr algn="just">
              <a:lnSpc>
                <a:spcPts val="3824"/>
              </a:lnSpc>
            </a:pPr>
            <a:endParaRPr lang="en-US" sz="2499" dirty="0">
              <a:solidFill>
                <a:srgbClr val="AA8E6B"/>
              </a:solidFill>
              <a:latin typeface="Agrandir Bold"/>
            </a:endParaRPr>
          </a:p>
          <a:p>
            <a:pPr algn="just">
              <a:lnSpc>
                <a:spcPts val="3824"/>
              </a:lnSpc>
            </a:pPr>
            <a:r>
              <a:rPr lang="en-US" sz="2499" dirty="0">
                <a:solidFill>
                  <a:srgbClr val="AA8E6B"/>
                </a:solidFill>
                <a:latin typeface="Agrandir Bold"/>
              </a:rPr>
              <a:t>Jadi, </a:t>
            </a:r>
            <a:r>
              <a:rPr lang="en-US" sz="2499" dirty="0" err="1">
                <a:solidFill>
                  <a:srgbClr val="AA8E6B"/>
                </a:solidFill>
                <a:latin typeface="Agrandir Bold"/>
              </a:rPr>
              <a:t>antarmuka</a:t>
            </a:r>
            <a:r>
              <a:rPr lang="en-US" sz="2499" dirty="0">
                <a:solidFill>
                  <a:srgbClr val="AA8E6B"/>
                </a:solidFill>
                <a:latin typeface="Agrandir Bold"/>
              </a:rPr>
              <a:t> UI </a:t>
            </a:r>
            <a:r>
              <a:rPr lang="en-US" sz="2499" dirty="0" err="1">
                <a:solidFill>
                  <a:srgbClr val="AA8E6B"/>
                </a:solidFill>
                <a:latin typeface="Agrandir Bold"/>
              </a:rPr>
              <a:t>ini</a:t>
            </a:r>
            <a:r>
              <a:rPr lang="en-US" sz="2499" dirty="0">
                <a:solidFill>
                  <a:srgbClr val="AA8E6B"/>
                </a:solidFill>
                <a:latin typeface="Agrandir Bold"/>
              </a:rPr>
              <a:t> </a:t>
            </a:r>
            <a:r>
              <a:rPr lang="en-US" sz="2499" dirty="0" err="1">
                <a:solidFill>
                  <a:srgbClr val="AA8E6B"/>
                </a:solidFill>
                <a:latin typeface="Agrandir Bold"/>
              </a:rPr>
              <a:t>memungkinkan</a:t>
            </a:r>
            <a:r>
              <a:rPr lang="en-US" sz="2499" dirty="0">
                <a:solidFill>
                  <a:srgbClr val="AA8E6B"/>
                </a:solidFill>
                <a:latin typeface="Agrandir Bold"/>
              </a:rPr>
              <a:t> </a:t>
            </a:r>
            <a:r>
              <a:rPr lang="en-US" sz="2499" dirty="0" err="1">
                <a:solidFill>
                  <a:srgbClr val="AA8E6B"/>
                </a:solidFill>
                <a:latin typeface="Agrandir Bold"/>
              </a:rPr>
              <a:t>pengguna</a:t>
            </a:r>
            <a:r>
              <a:rPr lang="en-US" sz="2499" dirty="0">
                <a:solidFill>
                  <a:srgbClr val="AA8E6B"/>
                </a:solidFill>
                <a:latin typeface="Agrandir Bold"/>
              </a:rPr>
              <a:t> </a:t>
            </a:r>
            <a:r>
              <a:rPr lang="en-US" sz="2499" dirty="0" err="1">
                <a:solidFill>
                  <a:srgbClr val="AA8E6B"/>
                </a:solidFill>
                <a:latin typeface="Agrandir Bold"/>
              </a:rPr>
              <a:t>memasukkan</a:t>
            </a:r>
            <a:r>
              <a:rPr lang="en-US" sz="2499" dirty="0">
                <a:solidFill>
                  <a:srgbClr val="AA8E6B"/>
                </a:solidFill>
                <a:latin typeface="Agrandir Bold"/>
              </a:rPr>
              <a:t> </a:t>
            </a:r>
            <a:r>
              <a:rPr lang="en-US" sz="2499" dirty="0" err="1">
                <a:solidFill>
                  <a:srgbClr val="AA8E6B"/>
                </a:solidFill>
                <a:latin typeface="Agrandir Bold"/>
              </a:rPr>
              <a:t>nilai</a:t>
            </a:r>
            <a:r>
              <a:rPr lang="en-US" sz="2499" dirty="0">
                <a:solidFill>
                  <a:srgbClr val="AA8E6B"/>
                </a:solidFill>
                <a:latin typeface="Agrandir Bold"/>
              </a:rPr>
              <a:t> </a:t>
            </a:r>
            <a:r>
              <a:rPr lang="en-US" sz="2499" dirty="0" err="1">
                <a:solidFill>
                  <a:srgbClr val="AA8E6B"/>
                </a:solidFill>
                <a:latin typeface="Agrandir Bold"/>
              </a:rPr>
              <a:t>jari-jari</a:t>
            </a:r>
            <a:r>
              <a:rPr lang="en-US" sz="2499" dirty="0">
                <a:solidFill>
                  <a:srgbClr val="AA8E6B"/>
                </a:solidFill>
                <a:latin typeface="Agrandir Bold"/>
              </a:rPr>
              <a:t> </a:t>
            </a:r>
            <a:r>
              <a:rPr lang="en-US" sz="2499" dirty="0" err="1">
                <a:solidFill>
                  <a:srgbClr val="AA8E6B"/>
                </a:solidFill>
                <a:latin typeface="Agrandir Bold"/>
              </a:rPr>
              <a:t>lingkaran</a:t>
            </a:r>
            <a:r>
              <a:rPr lang="en-US" sz="2499" dirty="0">
                <a:solidFill>
                  <a:srgbClr val="AA8E6B"/>
                </a:solidFill>
                <a:latin typeface="Agrandir Bold"/>
              </a:rPr>
              <a:t>, </a:t>
            </a:r>
            <a:r>
              <a:rPr lang="en-US" sz="2499" dirty="0" err="1">
                <a:solidFill>
                  <a:srgbClr val="AA8E6B"/>
                </a:solidFill>
                <a:latin typeface="Agrandir Bold"/>
              </a:rPr>
              <a:t>menghitung</a:t>
            </a:r>
            <a:r>
              <a:rPr lang="en-US" sz="2499" dirty="0">
                <a:solidFill>
                  <a:srgbClr val="AA8E6B"/>
                </a:solidFill>
                <a:latin typeface="Agrandir Bold"/>
              </a:rPr>
              <a:t> </a:t>
            </a:r>
            <a:r>
              <a:rPr lang="en-US" sz="2499" dirty="0" err="1">
                <a:solidFill>
                  <a:srgbClr val="AA8E6B"/>
                </a:solidFill>
                <a:latin typeface="Agrandir Bold"/>
              </a:rPr>
              <a:t>luasnya</a:t>
            </a:r>
            <a:r>
              <a:rPr lang="en-US" sz="2499" dirty="0">
                <a:solidFill>
                  <a:srgbClr val="AA8E6B"/>
                </a:solidFill>
                <a:latin typeface="Agrandir Bold"/>
              </a:rPr>
              <a:t>, dan </a:t>
            </a:r>
            <a:r>
              <a:rPr lang="en-US" sz="2499" dirty="0" err="1">
                <a:solidFill>
                  <a:srgbClr val="AA8E6B"/>
                </a:solidFill>
                <a:latin typeface="Agrandir Bold"/>
              </a:rPr>
              <a:t>memiliki</a:t>
            </a:r>
            <a:r>
              <a:rPr lang="en-US" sz="2499" dirty="0">
                <a:solidFill>
                  <a:srgbClr val="AA8E6B"/>
                </a:solidFill>
                <a:latin typeface="Agrandir Bold"/>
              </a:rPr>
              <a:t> </a:t>
            </a:r>
            <a:r>
              <a:rPr lang="en-US" sz="2499" dirty="0" err="1">
                <a:solidFill>
                  <a:srgbClr val="AA8E6B"/>
                </a:solidFill>
                <a:latin typeface="Agrandir Bold"/>
              </a:rPr>
              <a:t>tombol</a:t>
            </a:r>
            <a:r>
              <a:rPr lang="en-US" sz="2499" dirty="0">
                <a:solidFill>
                  <a:srgbClr val="AA8E6B"/>
                </a:solidFill>
                <a:latin typeface="Agrandir Bold"/>
              </a:rPr>
              <a:t> </a:t>
            </a:r>
            <a:r>
              <a:rPr lang="en-US" sz="2499" dirty="0" err="1">
                <a:solidFill>
                  <a:srgbClr val="AA8E6B"/>
                </a:solidFill>
                <a:latin typeface="Agrandir Bold"/>
              </a:rPr>
              <a:t>untuk</a:t>
            </a:r>
            <a:r>
              <a:rPr lang="en-US" sz="2499" dirty="0">
                <a:solidFill>
                  <a:srgbClr val="AA8E6B"/>
                </a:solidFill>
                <a:latin typeface="Agrandir Bold"/>
              </a:rPr>
              <a:t> </a:t>
            </a:r>
            <a:r>
              <a:rPr lang="en-US" sz="2499" dirty="0" err="1">
                <a:solidFill>
                  <a:srgbClr val="AA8E6B"/>
                </a:solidFill>
                <a:latin typeface="Agrandir Bold"/>
              </a:rPr>
              <a:t>membatalkan</a:t>
            </a:r>
            <a:r>
              <a:rPr lang="en-US" sz="2499" dirty="0">
                <a:solidFill>
                  <a:srgbClr val="AA8E6B"/>
                </a:solidFill>
                <a:latin typeface="Agrandir Bold"/>
              </a:rPr>
              <a:t> </a:t>
            </a:r>
            <a:r>
              <a:rPr lang="en-US" sz="2499" dirty="0" err="1">
                <a:solidFill>
                  <a:srgbClr val="AA8E6B"/>
                </a:solidFill>
                <a:latin typeface="Agrandir Bold"/>
              </a:rPr>
              <a:t>aksi</a:t>
            </a:r>
            <a:r>
              <a:rPr lang="en-US" sz="2499" dirty="0">
                <a:solidFill>
                  <a:srgbClr val="AA8E6B"/>
                </a:solidFill>
                <a:latin typeface="Agrandir Bold"/>
              </a:rPr>
              <a:t> </a:t>
            </a:r>
            <a:r>
              <a:rPr lang="en-US" sz="2499" dirty="0" err="1">
                <a:solidFill>
                  <a:srgbClr val="AA8E6B"/>
                </a:solidFill>
                <a:latin typeface="Agrandir Bold"/>
              </a:rPr>
              <a:t>atau</a:t>
            </a:r>
            <a:r>
              <a:rPr lang="en-US" sz="2499" dirty="0">
                <a:solidFill>
                  <a:srgbClr val="AA8E6B"/>
                </a:solidFill>
                <a:latin typeface="Agrandir Bold"/>
              </a:rPr>
              <a:t> </a:t>
            </a:r>
            <a:r>
              <a:rPr lang="en-US" sz="2499" dirty="0" err="1">
                <a:solidFill>
                  <a:srgbClr val="AA8E6B"/>
                </a:solidFill>
                <a:latin typeface="Agrandir Bold"/>
              </a:rPr>
              <a:t>keluar</a:t>
            </a:r>
            <a:r>
              <a:rPr lang="en-US" sz="2499" dirty="0">
                <a:solidFill>
                  <a:srgbClr val="AA8E6B"/>
                </a:solidFill>
                <a:latin typeface="Agrandir Bold"/>
              </a:rPr>
              <a:t> </a:t>
            </a:r>
            <a:r>
              <a:rPr lang="en-US" sz="2499" dirty="0" err="1">
                <a:solidFill>
                  <a:srgbClr val="AA8E6B"/>
                </a:solidFill>
                <a:latin typeface="Agrandir Bold"/>
              </a:rPr>
              <a:t>dari</a:t>
            </a:r>
            <a:r>
              <a:rPr lang="en-US" sz="2499" dirty="0">
                <a:solidFill>
                  <a:srgbClr val="AA8E6B"/>
                </a:solidFill>
                <a:latin typeface="Agrandir Bold"/>
              </a:rPr>
              <a:t> </a:t>
            </a:r>
            <a:r>
              <a:rPr lang="en-US" sz="2499" dirty="0" err="1">
                <a:solidFill>
                  <a:srgbClr val="AA8E6B"/>
                </a:solidFill>
                <a:latin typeface="Agrandir Bold"/>
              </a:rPr>
              <a:t>aplikasi</a:t>
            </a:r>
            <a:r>
              <a:rPr lang="en-US" sz="2499" dirty="0">
                <a:solidFill>
                  <a:srgbClr val="AA8E6B"/>
                </a:solidFill>
                <a:latin typeface="Agrandir Bold"/>
              </a:rPr>
              <a:t>.</a:t>
            </a:r>
          </a:p>
          <a:p>
            <a:pPr algn="just">
              <a:lnSpc>
                <a:spcPts val="3824"/>
              </a:lnSpc>
            </a:pPr>
            <a:endParaRPr lang="en-US" sz="2499" dirty="0">
              <a:solidFill>
                <a:srgbClr val="AA8E6B"/>
              </a:solidFill>
              <a:latin typeface="Agrandir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5142053" y="894241"/>
            <a:ext cx="8003892" cy="930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86"/>
              </a:lnSpc>
            </a:pPr>
            <a:r>
              <a:rPr lang="en-US" sz="4200" dirty="0">
                <a:solidFill>
                  <a:srgbClr val="201E20"/>
                </a:solidFill>
                <a:latin typeface="TC Milo"/>
              </a:rPr>
              <a:t>PENJELASAN RANCANGAN </a:t>
            </a:r>
          </a:p>
          <a:p>
            <a:pPr algn="ctr">
              <a:lnSpc>
                <a:spcPts val="3486"/>
              </a:lnSpc>
            </a:pPr>
            <a:r>
              <a:rPr lang="en-US" sz="4200" dirty="0">
                <a:solidFill>
                  <a:srgbClr val="201E20"/>
                </a:solidFill>
                <a:latin typeface="TC Milo"/>
              </a:rPr>
              <a:t>ANTARMUKA UI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268255">
            <a:off x="-1385052" y="-5843069"/>
            <a:ext cx="10900132" cy="8229600"/>
          </a:xfrm>
          <a:custGeom>
            <a:avLst/>
            <a:gdLst/>
            <a:ahLst/>
            <a:cxnLst/>
            <a:rect l="l" t="t" r="r" b="b"/>
            <a:pathLst>
              <a:path w="10900132" h="8229600">
                <a:moveTo>
                  <a:pt x="0" y="0"/>
                </a:moveTo>
                <a:lnTo>
                  <a:pt x="10900133" y="0"/>
                </a:lnTo>
                <a:lnTo>
                  <a:pt x="1090013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268255">
            <a:off x="8733378" y="-5843069"/>
            <a:ext cx="10900132" cy="8229600"/>
          </a:xfrm>
          <a:custGeom>
            <a:avLst/>
            <a:gdLst/>
            <a:ahLst/>
            <a:cxnLst/>
            <a:rect l="l" t="t" r="r" b="b"/>
            <a:pathLst>
              <a:path w="10900132" h="8229600">
                <a:moveTo>
                  <a:pt x="0" y="0"/>
                </a:moveTo>
                <a:lnTo>
                  <a:pt x="10900132" y="0"/>
                </a:lnTo>
                <a:lnTo>
                  <a:pt x="1090013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213602" flipV="1">
            <a:off x="-1247503" y="9693553"/>
            <a:ext cx="10900132" cy="8229600"/>
          </a:xfrm>
          <a:custGeom>
            <a:avLst/>
            <a:gdLst/>
            <a:ahLst/>
            <a:cxnLst/>
            <a:rect l="l" t="t" r="r" b="b"/>
            <a:pathLst>
              <a:path w="10900132" h="8229600">
                <a:moveTo>
                  <a:pt x="0" y="8229600"/>
                </a:moveTo>
                <a:lnTo>
                  <a:pt x="10900132" y="8229600"/>
                </a:lnTo>
                <a:lnTo>
                  <a:pt x="10900132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6" name="Freeform 6"/>
          <p:cNvSpPr/>
          <p:nvPr/>
        </p:nvSpPr>
        <p:spPr>
          <a:xfrm rot="-213602" flipV="1">
            <a:off x="5821557" y="9693553"/>
            <a:ext cx="10900132" cy="8229600"/>
          </a:xfrm>
          <a:custGeom>
            <a:avLst/>
            <a:gdLst/>
            <a:ahLst/>
            <a:cxnLst/>
            <a:rect l="l" t="t" r="r" b="b"/>
            <a:pathLst>
              <a:path w="10900132" h="8229600">
                <a:moveTo>
                  <a:pt x="0" y="8229600"/>
                </a:moveTo>
                <a:lnTo>
                  <a:pt x="10900132" y="8229600"/>
                </a:lnTo>
                <a:lnTo>
                  <a:pt x="10900132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7" name="Freeform 7"/>
          <p:cNvSpPr/>
          <p:nvPr/>
        </p:nvSpPr>
        <p:spPr>
          <a:xfrm rot="-213602" flipV="1">
            <a:off x="11295078" y="9588778"/>
            <a:ext cx="10900132" cy="8229600"/>
          </a:xfrm>
          <a:custGeom>
            <a:avLst/>
            <a:gdLst/>
            <a:ahLst/>
            <a:cxnLst/>
            <a:rect l="l" t="t" r="r" b="b"/>
            <a:pathLst>
              <a:path w="10900132" h="8229600">
                <a:moveTo>
                  <a:pt x="0" y="8229600"/>
                </a:moveTo>
                <a:lnTo>
                  <a:pt x="10900132" y="8229600"/>
                </a:lnTo>
                <a:lnTo>
                  <a:pt x="10900132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8" name="Freeform 8"/>
          <p:cNvSpPr/>
          <p:nvPr/>
        </p:nvSpPr>
        <p:spPr>
          <a:xfrm>
            <a:off x="-59287" y="1925511"/>
            <a:ext cx="10703387" cy="5077248"/>
          </a:xfrm>
          <a:custGeom>
            <a:avLst/>
            <a:gdLst/>
            <a:ahLst/>
            <a:cxnLst/>
            <a:rect l="l" t="t" r="r" b="b"/>
            <a:pathLst>
              <a:path w="10703387" h="5077248">
                <a:moveTo>
                  <a:pt x="0" y="0"/>
                </a:moveTo>
                <a:lnTo>
                  <a:pt x="10703386" y="0"/>
                </a:lnTo>
                <a:lnTo>
                  <a:pt x="10703386" y="5077248"/>
                </a:lnTo>
                <a:lnTo>
                  <a:pt x="0" y="50772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3417031" y="579564"/>
            <a:ext cx="12804455" cy="12411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32"/>
              </a:lnSpc>
            </a:pPr>
            <a:r>
              <a:rPr lang="en-US" sz="10400">
                <a:solidFill>
                  <a:srgbClr val="201E20"/>
                </a:solidFill>
                <a:latin typeface="TC Milo"/>
              </a:rPr>
              <a:t>SCREENSHOOT CODING DI IDE</a:t>
            </a:r>
          </a:p>
        </p:txBody>
      </p:sp>
      <p:sp>
        <p:nvSpPr>
          <p:cNvPr id="10" name="Freeform 7">
            <a:extLst>
              <a:ext uri="{FF2B5EF4-FFF2-40B4-BE49-F238E27FC236}">
                <a16:creationId xmlns:a16="http://schemas.microsoft.com/office/drawing/2014/main" id="{236CEF97-5542-D246-21B9-A35B34ABD1E7}"/>
              </a:ext>
            </a:extLst>
          </p:cNvPr>
          <p:cNvSpPr/>
          <p:nvPr/>
        </p:nvSpPr>
        <p:spPr>
          <a:xfrm>
            <a:off x="7583175" y="4811049"/>
            <a:ext cx="10703387" cy="5077248"/>
          </a:xfrm>
          <a:custGeom>
            <a:avLst/>
            <a:gdLst/>
            <a:ahLst/>
            <a:cxnLst/>
            <a:rect l="l" t="t" r="r" b="b"/>
            <a:pathLst>
              <a:path w="10703387" h="5077248">
                <a:moveTo>
                  <a:pt x="0" y="0"/>
                </a:moveTo>
                <a:lnTo>
                  <a:pt x="10703386" y="0"/>
                </a:lnTo>
                <a:lnTo>
                  <a:pt x="10703386" y="5077248"/>
                </a:lnTo>
                <a:lnTo>
                  <a:pt x="0" y="507724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</TotalTime>
  <Words>374</Words>
  <Application>Microsoft Office PowerPoint</Application>
  <PresentationFormat>Custom</PresentationFormat>
  <Paragraphs>36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Calibri</vt:lpstr>
      <vt:lpstr>TC Milo</vt:lpstr>
      <vt:lpstr>Agrandir Bold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tugas akhir pbo</dc:title>
  <dc:creator>Iseu Nuraeni</dc:creator>
  <cp:lastModifiedBy>Iseu Nuraeni</cp:lastModifiedBy>
  <cp:revision>10</cp:revision>
  <dcterms:created xsi:type="dcterms:W3CDTF">2006-08-16T00:00:00Z</dcterms:created>
  <dcterms:modified xsi:type="dcterms:W3CDTF">2024-01-14T16:53:33Z</dcterms:modified>
  <dc:identifier>DAF53CWujqk</dc:identifier>
</cp:coreProperties>
</file>